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0"/>
  </p:notesMasterIdLst>
  <p:handoutMasterIdLst>
    <p:handoutMasterId r:id="rId31"/>
  </p:handoutMasterIdLst>
  <p:sldIdLst>
    <p:sldId id="409" r:id="rId5"/>
    <p:sldId id="291" r:id="rId6"/>
    <p:sldId id="370" r:id="rId7"/>
    <p:sldId id="371" r:id="rId8"/>
    <p:sldId id="372" r:id="rId9"/>
    <p:sldId id="393" r:id="rId10"/>
    <p:sldId id="380" r:id="rId11"/>
    <p:sldId id="394" r:id="rId12"/>
    <p:sldId id="375" r:id="rId13"/>
    <p:sldId id="376" r:id="rId14"/>
    <p:sldId id="395" r:id="rId15"/>
    <p:sldId id="378" r:id="rId16"/>
    <p:sldId id="397" r:id="rId17"/>
    <p:sldId id="396" r:id="rId18"/>
    <p:sldId id="398" r:id="rId19"/>
    <p:sldId id="381" r:id="rId20"/>
    <p:sldId id="382" r:id="rId21"/>
    <p:sldId id="383" r:id="rId22"/>
    <p:sldId id="384" r:id="rId23"/>
    <p:sldId id="385" r:id="rId24"/>
    <p:sldId id="389" r:id="rId25"/>
    <p:sldId id="406" r:id="rId26"/>
    <p:sldId id="407" r:id="rId27"/>
    <p:sldId id="392" r:id="rId28"/>
    <p:sldId id="350" r:id="rId29"/>
  </p:sldIdLst>
  <p:sldSz cx="12188825" cy="6858000"/>
  <p:notesSz cx="6858000" cy="9144000"/>
  <p:custDataLst>
    <p:tags r:id="rId32"/>
  </p:custDataLst>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9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92" autoAdjust="0"/>
    <p:restoredTop sz="86333" autoAdjust="0"/>
  </p:normalViewPr>
  <p:slideViewPr>
    <p:cSldViewPr>
      <p:cViewPr varScale="1">
        <p:scale>
          <a:sx n="88" d="100"/>
          <a:sy n="88" d="100"/>
        </p:scale>
        <p:origin x="608" y="184"/>
      </p:cViewPr>
      <p:guideLst>
        <p:guide orient="horz" pos="2160"/>
        <p:guide pos="3839"/>
      </p:guideLst>
    </p:cSldViewPr>
  </p:slideViewPr>
  <p:outlineViewPr>
    <p:cViewPr>
      <p:scale>
        <a:sx n="33" d="100"/>
        <a:sy n="33" d="100"/>
      </p:scale>
      <p:origin x="0" y="-12376"/>
    </p:cViewPr>
  </p:outlineViewPr>
  <p:notesTextViewPr>
    <p:cViewPr>
      <p:scale>
        <a:sx n="1" d="1"/>
        <a:sy n="1" d="1"/>
      </p:scale>
      <p:origin x="0" y="0"/>
    </p:cViewPr>
  </p:notesTextViewPr>
  <p:sorterViewPr>
    <p:cViewPr>
      <p:scale>
        <a:sx n="140" d="100"/>
        <a:sy n="140" d="100"/>
      </p:scale>
      <p:origin x="0" y="0"/>
    </p:cViewPr>
  </p:sorter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12/26/18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12/26/18</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1EC53-F507-411E-9ADC-FBCFECE09D3D}" type="slidenum">
              <a:rPr lang="en-US" smtClean="0"/>
              <a:t>13</a:t>
            </a:fld>
            <a:endParaRPr lang="en-US"/>
          </a:p>
        </p:txBody>
      </p:sp>
    </p:spTree>
    <p:extLst>
      <p:ext uri="{BB962C8B-B14F-4D97-AF65-F5344CB8AC3E}">
        <p14:creationId xmlns:p14="http://schemas.microsoft.com/office/powerpoint/2010/main" val="60992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1EC53-F507-411E-9ADC-FBCFECE09D3D}" type="slidenum">
              <a:rPr lang="en-US" smtClean="0"/>
              <a:t>15</a:t>
            </a:fld>
            <a:endParaRPr lang="en-US"/>
          </a:p>
        </p:txBody>
      </p:sp>
    </p:spTree>
    <p:extLst>
      <p:ext uri="{BB962C8B-B14F-4D97-AF65-F5344CB8AC3E}">
        <p14:creationId xmlns:p14="http://schemas.microsoft.com/office/powerpoint/2010/main" val="1771264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1EC53-F507-411E-9ADC-FBCFECE09D3D}" type="slidenum">
              <a:rPr lang="en-US" smtClean="0"/>
              <a:t>18</a:t>
            </a:fld>
            <a:endParaRPr lang="en-US"/>
          </a:p>
        </p:txBody>
      </p:sp>
    </p:spTree>
    <p:extLst>
      <p:ext uri="{BB962C8B-B14F-4D97-AF65-F5344CB8AC3E}">
        <p14:creationId xmlns:p14="http://schemas.microsoft.com/office/powerpoint/2010/main" val="353289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1EC53-F507-411E-9ADC-FBCFECE09D3D}" type="slidenum">
              <a:rPr lang="en-US" smtClean="0"/>
              <a:t>21</a:t>
            </a:fld>
            <a:endParaRPr lang="en-US"/>
          </a:p>
        </p:txBody>
      </p:sp>
    </p:spTree>
    <p:extLst>
      <p:ext uri="{BB962C8B-B14F-4D97-AF65-F5344CB8AC3E}">
        <p14:creationId xmlns:p14="http://schemas.microsoft.com/office/powerpoint/2010/main" val="1499128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1EC53-F507-411E-9ADC-FBCFECE09D3D}" type="slidenum">
              <a:rPr lang="en-US" smtClean="0"/>
              <a:t>22</a:t>
            </a:fld>
            <a:endParaRPr lang="en-US"/>
          </a:p>
        </p:txBody>
      </p:sp>
    </p:spTree>
    <p:extLst>
      <p:ext uri="{BB962C8B-B14F-4D97-AF65-F5344CB8AC3E}">
        <p14:creationId xmlns:p14="http://schemas.microsoft.com/office/powerpoint/2010/main" val="20596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11EC53-F507-411E-9ADC-FBCFECE09D3D}" type="slidenum">
              <a:rPr lang="en-US" smtClean="0"/>
              <a:t>23</a:t>
            </a:fld>
            <a:endParaRPr lang="en-US"/>
          </a:p>
        </p:txBody>
      </p:sp>
    </p:spTree>
    <p:extLst>
      <p:ext uri="{BB962C8B-B14F-4D97-AF65-F5344CB8AC3E}">
        <p14:creationId xmlns:p14="http://schemas.microsoft.com/office/powerpoint/2010/main" val="351618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62" name="Rectangle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lnSpc>
                <a:spcPct val="90000"/>
              </a:lnSpc>
            </a:pPr>
            <a:endParaRPr sz="3200">
              <a:solidFill>
                <a:schemeClr val="tx2"/>
              </a:solidFill>
            </a:endParaRPr>
          </a:p>
        </p:txBody>
      </p:sp>
      <p:sp>
        <p:nvSpPr>
          <p:cNvPr id="2" name="Title 1"/>
          <p:cNvSpPr>
            <a:spLocks noGrp="1"/>
          </p:cNvSpPr>
          <p:nvPr>
            <p:ph type="ctrTitle"/>
          </p:nvPr>
        </p:nvSpPr>
        <p:spPr>
          <a:xfrm>
            <a:off x="1218883" y="1905002"/>
            <a:ext cx="9751060" cy="2147926"/>
          </a:xfrm>
        </p:spPr>
        <p:txBody>
          <a:bodyPr anchor="ctr">
            <a:normAutofit/>
          </a:bodyPr>
          <a:lstStyle>
            <a:lvl1pPr algn="ctr">
              <a:defRPr sz="4400" cap="all" normalizeH="0" baseline="0"/>
            </a:lvl1pPr>
          </a:lstStyle>
          <a:p>
            <a:r>
              <a:rPr lang="en-US"/>
              <a:t>Click to edit Master title style</a:t>
            </a:r>
            <a:endParaRPr/>
          </a:p>
        </p:txBody>
      </p:sp>
      <p:sp>
        <p:nvSpPr>
          <p:cNvPr id="3" name="Subtitle 2"/>
          <p:cNvSpPr>
            <a:spLocks noGrp="1"/>
          </p:cNvSpPr>
          <p:nvPr>
            <p:ph type="subTitle" idx="1"/>
          </p:nvPr>
        </p:nvSpPr>
        <p:spPr>
          <a:xfrm>
            <a:off x="1218883" y="4140200"/>
            <a:ext cx="975106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a:t>Click to edit Master title style</a:t>
            </a:r>
            <a:endParaRPr/>
          </a:p>
        </p:txBody>
      </p:sp>
      <p:sp>
        <p:nvSpPr>
          <p:cNvPr id="9" name="Rectangle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8" y="482600"/>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dirty="0"/>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www.REEsultsCoaching.com</a:t>
            </a:r>
            <a:endParaRPr/>
          </a:p>
        </p:txBody>
      </p:sp>
      <p:sp>
        <p:nvSpPr>
          <p:cNvPr id="4" name="Date Placeholder 3"/>
          <p:cNvSpPr>
            <a:spLocks noGrp="1"/>
          </p:cNvSpPr>
          <p:nvPr>
            <p:ph type="dt" sz="half" idx="10"/>
          </p:nvPr>
        </p:nvSpPr>
        <p:spPr/>
        <p:txBody>
          <a:bodyPr/>
          <a:lstStyle/>
          <a:p>
            <a:fld id="{F132C494-3BA7-4F01-BA9C-F7E43F252A6E}" type="datetime1">
              <a:rPr lang="en-US" smtClean="0"/>
              <a:t>12/26/18</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482599"/>
            <a:ext cx="1843982" cy="57912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162" y="482599"/>
            <a:ext cx="9040045" cy="5791201"/>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www.REEsultsCoaching.com</a:t>
            </a:r>
            <a:endParaRPr/>
          </a:p>
        </p:txBody>
      </p:sp>
      <p:sp>
        <p:nvSpPr>
          <p:cNvPr id="4" name="Date Placeholder 3"/>
          <p:cNvSpPr>
            <a:spLocks noGrp="1"/>
          </p:cNvSpPr>
          <p:nvPr>
            <p:ph type="dt" sz="half" idx="10"/>
          </p:nvPr>
        </p:nvSpPr>
        <p:spPr/>
        <p:txBody>
          <a:bodyPr/>
          <a:lstStyle/>
          <a:p>
            <a:fld id="{79BF668C-1265-4FFE-BB12-55F894754494}" type="datetime1">
              <a:rPr lang="en-US" smtClean="0"/>
              <a:t>12/26/18</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www.REEsultsCoaching.com</a:t>
            </a:r>
            <a:endParaRPr/>
          </a:p>
        </p:txBody>
      </p:sp>
      <p:sp>
        <p:nvSpPr>
          <p:cNvPr id="4" name="Date Placeholder 3"/>
          <p:cNvSpPr>
            <a:spLocks noGrp="1"/>
          </p:cNvSpPr>
          <p:nvPr>
            <p:ph type="dt" sz="half" idx="10"/>
          </p:nvPr>
        </p:nvSpPr>
        <p:spPr/>
        <p:txBody>
          <a:bodyPr/>
          <a:lstStyle/>
          <a:p>
            <a:fld id="{E8708AE0-63D5-4E15-BE3D-2230572DE6E3}" type="datetime1">
              <a:rPr lang="en-US" smtClean="0"/>
              <a:t>12/26/18</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18883" y="1524000"/>
            <a:ext cx="9751060" cy="1992597"/>
          </a:xfrm>
        </p:spPr>
        <p:txBody>
          <a:bodyPr anchor="b" anchorCtr="0">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www.REEsultsCoaching.com</a:t>
            </a:r>
            <a:endParaRPr/>
          </a:p>
        </p:txBody>
      </p:sp>
      <p:sp>
        <p:nvSpPr>
          <p:cNvPr id="4" name="Date Placeholder 3"/>
          <p:cNvSpPr>
            <a:spLocks noGrp="1"/>
          </p:cNvSpPr>
          <p:nvPr>
            <p:ph type="dt" sz="half" idx="10"/>
          </p:nvPr>
        </p:nvSpPr>
        <p:spPr/>
        <p:txBody>
          <a:bodyPr/>
          <a:lstStyle/>
          <a:p>
            <a:fld id="{A0834739-797F-4C94-B19C-BF5D2C109CA1}" type="datetime1">
              <a:rPr lang="en-US" smtClean="0"/>
              <a:t>12/26/18</a:t>
            </a:fld>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www.REEsultsCoaching.com</a:t>
            </a:r>
            <a:endParaRPr/>
          </a:p>
        </p:txBody>
      </p:sp>
      <p:sp>
        <p:nvSpPr>
          <p:cNvPr id="5" name="Date Placeholder 4"/>
          <p:cNvSpPr>
            <a:spLocks noGrp="1"/>
          </p:cNvSpPr>
          <p:nvPr>
            <p:ph type="dt" sz="half" idx="10"/>
          </p:nvPr>
        </p:nvSpPr>
        <p:spPr/>
        <p:txBody>
          <a:bodyPr/>
          <a:lstStyle/>
          <a:p>
            <a:fld id="{368642F4-C0BA-4541-97B5-5114179195A7}" type="datetime1">
              <a:rPr lang="en-US" smtClean="0"/>
              <a:t>12/26/18</a:t>
            </a:fld>
            <a:endParaRPr/>
          </a:p>
        </p:txBody>
      </p:sp>
      <p:sp>
        <p:nvSpPr>
          <p:cNvPr id="7" name="Slide Number Placeholder 6"/>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www.REEsultsCoaching.com</a:t>
            </a:r>
            <a:endParaRPr/>
          </a:p>
        </p:txBody>
      </p:sp>
      <p:sp>
        <p:nvSpPr>
          <p:cNvPr id="7" name="Date Placeholder 6"/>
          <p:cNvSpPr>
            <a:spLocks noGrp="1"/>
          </p:cNvSpPr>
          <p:nvPr>
            <p:ph type="dt" sz="half" idx="10"/>
          </p:nvPr>
        </p:nvSpPr>
        <p:spPr/>
        <p:txBody>
          <a:bodyPr/>
          <a:lstStyle/>
          <a:p>
            <a:fld id="{102AF9BC-AAEB-49A1-B913-4120DACB8FFE}" type="datetime1">
              <a:rPr lang="en-US" smtClean="0"/>
              <a:t>12/26/18</a:t>
            </a:fld>
            <a:endParaRPr/>
          </a:p>
        </p:txBody>
      </p:sp>
      <p:sp>
        <p:nvSpPr>
          <p:cNvPr id="9" name="Slide Number Placeholder 8"/>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www.REEsultsCoaching.com</a:t>
            </a:r>
            <a:endParaRPr/>
          </a:p>
        </p:txBody>
      </p:sp>
      <p:sp>
        <p:nvSpPr>
          <p:cNvPr id="3" name="Date Placeholder 2"/>
          <p:cNvSpPr>
            <a:spLocks noGrp="1"/>
          </p:cNvSpPr>
          <p:nvPr>
            <p:ph type="dt" sz="half" idx="10"/>
          </p:nvPr>
        </p:nvSpPr>
        <p:spPr/>
        <p:txBody>
          <a:bodyPr/>
          <a:lstStyle/>
          <a:p>
            <a:fld id="{A72A343A-2432-468E-A136-86114ACE71AF}" type="datetime1">
              <a:rPr lang="en-US" smtClean="0"/>
              <a:t>12/26/18</a:t>
            </a:fld>
            <a:endParaRPr/>
          </a:p>
        </p:txBody>
      </p:sp>
      <p:sp>
        <p:nvSpPr>
          <p:cNvPr id="5" name="Slide Number Placeholder 4"/>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a:t>Click to edit Master title style</a:t>
            </a:r>
            <a:endParaRPr/>
          </a:p>
        </p:txBody>
      </p:sp>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Content Placeholder 2"/>
          <p:cNvSpPr>
            <a:spLocks noGrp="1"/>
          </p:cNvSpPr>
          <p:nvPr>
            <p:ph idx="1"/>
          </p:nvPr>
        </p:nvSpPr>
        <p:spPr bwMode="white">
          <a:xfrm>
            <a:off x="507868" y="482600"/>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6399133" y="1905000"/>
            <a:ext cx="5180251" cy="1727200"/>
          </a:xfrm>
        </p:spPr>
        <p:txBody>
          <a:bodyPr anchor="b" anchorCtr="0">
            <a:normAutofit/>
          </a:bodyPr>
          <a:lstStyle>
            <a:lvl1pPr algn="l">
              <a:defRPr sz="3200" b="0"/>
            </a:lvl1pPr>
          </a:lstStyle>
          <a:p>
            <a:r>
              <a:rPr lang="en-US"/>
              <a:t>Click to edit Master title style</a:t>
            </a: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9"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6399133"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a:defRPr sz="1100">
                <a:solidFill>
                  <a:schemeClr val="tx1"/>
                </a:solidFill>
              </a:defRPr>
            </a:lvl1pPr>
          </a:lstStyle>
          <a:p>
            <a:r>
              <a:rPr lang="en-US"/>
              <a:t>www.REEsultsCoaching.com</a:t>
            </a:r>
            <a:endParaRPr/>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A4D12017-A7B7-433A-9CA9-40B5D3B154B6}" type="datetime1">
              <a:rPr lang="en-US" smtClean="0"/>
              <a:t>12/26/18</a:t>
            </a:fld>
            <a:endParaRPr/>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987" rtl="0" eaLnBrk="1" latinLnBrk="0" hangingPunct="1">
        <a:lnSpc>
          <a:spcPct val="80000"/>
        </a:lnSpc>
        <a:spcBef>
          <a:spcPct val="0"/>
        </a:spcBef>
        <a:buNone/>
        <a:defRPr sz="3600" b="0" i="0" u="none"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b="0" i="0" u="none"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reeferralnet.com/" TargetMode="External"/><Relationship Id="rId5" Type="http://schemas.openxmlformats.org/officeDocument/2006/relationships/image" Target="../media/image2.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w.reeferralnet.com/" TargetMode="External"/><Relationship Id="rId5" Type="http://schemas.openxmlformats.org/officeDocument/2006/relationships/image" Target="../media/image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627DCD-2CB0-4F29-A6BB-E30F684C7D31}"/>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1588" y="12290"/>
            <a:ext cx="12188824" cy="6858000"/>
          </a:xfrm>
          <a:prstGeom prst="rect">
            <a:avLst/>
          </a:prstGeom>
        </p:spPr>
      </p:pic>
      <p:sp>
        <p:nvSpPr>
          <p:cNvPr id="14" name="Rectangle 13">
            <a:extLst>
              <a:ext uri="{FF2B5EF4-FFF2-40B4-BE49-F238E27FC236}">
                <a16:creationId xmlns:a16="http://schemas.microsoft.com/office/drawing/2014/main" id="{92D7DCEE-5FF4-4575-B09B-536CD799D124}"/>
              </a:ext>
            </a:extLst>
          </p:cNvPr>
          <p:cNvSpPr/>
          <p:nvPr/>
        </p:nvSpPr>
        <p:spPr>
          <a:xfrm>
            <a:off x="-1588" y="1233948"/>
            <a:ext cx="12188825" cy="378050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pic>
        <p:nvPicPr>
          <p:cNvPr id="7" name="Picture 6">
            <a:extLst>
              <a:ext uri="{FF2B5EF4-FFF2-40B4-BE49-F238E27FC236}">
                <a16:creationId xmlns:a16="http://schemas.microsoft.com/office/drawing/2014/main" id="{982A3DC4-D1AE-4307-BD2F-236B358E35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4412" y="2209800"/>
            <a:ext cx="7315200" cy="1771735"/>
          </a:xfrm>
          <a:prstGeom prst="rect">
            <a:avLst/>
          </a:prstGeom>
        </p:spPr>
      </p:pic>
      <p:sp>
        <p:nvSpPr>
          <p:cNvPr id="8" name="Subtitle 2">
            <a:extLst>
              <a:ext uri="{FF2B5EF4-FFF2-40B4-BE49-F238E27FC236}">
                <a16:creationId xmlns:a16="http://schemas.microsoft.com/office/drawing/2014/main" id="{F85C2CDD-6D47-48A1-9D41-82BA95A0CD2E}"/>
              </a:ext>
            </a:extLst>
          </p:cNvPr>
          <p:cNvSpPr txBox="1">
            <a:spLocks/>
          </p:cNvSpPr>
          <p:nvPr/>
        </p:nvSpPr>
        <p:spPr>
          <a:xfrm>
            <a:off x="1265237" y="76200"/>
            <a:ext cx="9658351" cy="609600"/>
          </a:xfrm>
          <a:prstGeom prst="rect">
            <a:avLst/>
          </a:prstGeom>
        </p:spPr>
        <p:txBody>
          <a:bodyPr vert="horz" lIns="91440" tIns="45720" rIns="91440" bIns="45720" rtlCol="0" anchor="ctr" anchorCtr="0">
            <a:normAutofit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endParaRPr lang="en-US" sz="3600" i="1" dirty="0">
              <a:solidFill>
                <a:srgbClr val="FFC000"/>
              </a:solidFill>
            </a:endParaRPr>
          </a:p>
        </p:txBody>
      </p:sp>
      <p:sp>
        <p:nvSpPr>
          <p:cNvPr id="2" name="Rectangle 1"/>
          <p:cNvSpPr/>
          <p:nvPr/>
        </p:nvSpPr>
        <p:spPr>
          <a:xfrm>
            <a:off x="682624" y="3861137"/>
            <a:ext cx="10820400" cy="1015663"/>
          </a:xfrm>
          <a:prstGeom prst="rect">
            <a:avLst/>
          </a:prstGeom>
        </p:spPr>
        <p:txBody>
          <a:bodyPr wrap="square">
            <a:spAutoFit/>
          </a:bodyPr>
          <a:lstStyle/>
          <a:p>
            <a:pPr algn="ctr"/>
            <a:r>
              <a:rPr lang="en-US" sz="3600" b="1" dirty="0">
                <a:solidFill>
                  <a:srgbClr val="00B0F0"/>
                </a:solidFill>
                <a:effectLst>
                  <a:outerShdw blurRad="38100" dist="38100" dir="2700000" algn="tl">
                    <a:srgbClr val="000000">
                      <a:alpha val="43137"/>
                    </a:srgbClr>
                  </a:outerShdw>
                </a:effectLst>
                <a:latin typeface="Arial Narrow" panose="020B0606020202030204" pitchFamily="34" charset="0"/>
              </a:rPr>
              <a:t>Trusted Referrals... </a:t>
            </a:r>
          </a:p>
          <a:p>
            <a:pPr algn="ctr"/>
            <a:r>
              <a:rPr lang="en-US" b="1" dirty="0">
                <a:effectLst>
                  <a:outerShdw blurRad="38100" dist="38100" dir="2700000" algn="tl">
                    <a:srgbClr val="000000">
                      <a:alpha val="43137"/>
                    </a:srgbClr>
                  </a:outerShdw>
                </a:effectLst>
                <a:latin typeface="Arial Narrow" panose="020B0606020202030204" pitchFamily="34" charset="0"/>
              </a:rPr>
              <a:t>Delivered at the SPEED and NEED of the Consumer!</a:t>
            </a:r>
          </a:p>
        </p:txBody>
      </p:sp>
      <p:pic>
        <p:nvPicPr>
          <p:cNvPr id="11" name="Picture 10">
            <a:extLst>
              <a:ext uri="{FF2B5EF4-FFF2-40B4-BE49-F238E27FC236}">
                <a16:creationId xmlns:a16="http://schemas.microsoft.com/office/drawing/2014/main" id="{B79E00DE-91BD-4B74-897A-95DBCB34A4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236" y="5470142"/>
            <a:ext cx="2057400" cy="1099316"/>
          </a:xfrm>
          <a:prstGeom prst="rect">
            <a:avLst/>
          </a:prstGeom>
        </p:spPr>
      </p:pic>
      <p:pic>
        <p:nvPicPr>
          <p:cNvPr id="12" name="Content Placeholder 4">
            <a:extLst>
              <a:ext uri="{FF2B5EF4-FFF2-40B4-BE49-F238E27FC236}">
                <a16:creationId xmlns:a16="http://schemas.microsoft.com/office/drawing/2014/main" id="{30AB7E69-862E-4CDB-BCD5-4D79DDDD7C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1412" y="5979595"/>
            <a:ext cx="3032966" cy="572657"/>
          </a:xfrm>
          <a:prstGeom prst="rect">
            <a:avLst/>
          </a:prstGeom>
        </p:spPr>
      </p:pic>
      <p:sp>
        <p:nvSpPr>
          <p:cNvPr id="4" name="TextBox 3">
            <a:extLst>
              <a:ext uri="{FF2B5EF4-FFF2-40B4-BE49-F238E27FC236}">
                <a16:creationId xmlns:a16="http://schemas.microsoft.com/office/drawing/2014/main" id="{DF565C50-3AAD-6B47-A671-4732B97F75E8}"/>
              </a:ext>
            </a:extLst>
          </p:cNvPr>
          <p:cNvSpPr txBox="1"/>
          <p:nvPr/>
        </p:nvSpPr>
        <p:spPr>
          <a:xfrm>
            <a:off x="1785776" y="1600200"/>
            <a:ext cx="8956836" cy="523220"/>
          </a:xfrm>
          <a:prstGeom prst="rect">
            <a:avLst/>
          </a:prstGeom>
          <a:noFill/>
        </p:spPr>
        <p:txBody>
          <a:bodyPr wrap="square" rtlCol="0">
            <a:spAutoFit/>
          </a:bodyPr>
          <a:lstStyle/>
          <a:p>
            <a:pPr algn="ctr"/>
            <a:r>
              <a:rPr lang="en-US" sz="2800" b="1" dirty="0">
                <a:solidFill>
                  <a:srgbClr val="00B0F0"/>
                </a:solidFill>
                <a:latin typeface="Arial" panose="020B0604020202020204" pitchFamily="34" charset="0"/>
                <a:cs typeface="Arial" panose="020B0604020202020204" pitchFamily="34" charset="0"/>
              </a:rPr>
              <a:t>NEVER MISS A REFERRAL OPPORTINITY AGAIN!</a:t>
            </a:r>
          </a:p>
        </p:txBody>
      </p:sp>
      <p:pic>
        <p:nvPicPr>
          <p:cNvPr id="3" name="Picture 2">
            <a:extLst>
              <a:ext uri="{FF2B5EF4-FFF2-40B4-BE49-F238E27FC236}">
                <a16:creationId xmlns:a16="http://schemas.microsoft.com/office/drawing/2014/main" id="{41AD5F41-7B7E-7846-99B0-8DB2612E8748}"/>
              </a:ext>
            </a:extLst>
          </p:cNvPr>
          <p:cNvPicPr>
            <a:picLocks noChangeAspect="1"/>
          </p:cNvPicPr>
          <p:nvPr/>
        </p:nvPicPr>
        <p:blipFill>
          <a:blip r:embed="rId7"/>
          <a:stretch>
            <a:fillRect/>
          </a:stretch>
        </p:blipFill>
        <p:spPr>
          <a:xfrm>
            <a:off x="-6806" y="0"/>
            <a:ext cx="12188825" cy="6856214"/>
          </a:xfrm>
          <a:prstGeom prst="rect">
            <a:avLst/>
          </a:prstGeom>
        </p:spPr>
      </p:pic>
    </p:spTree>
    <p:extLst>
      <p:ext uri="{BB962C8B-B14F-4D97-AF65-F5344CB8AC3E}">
        <p14:creationId xmlns:p14="http://schemas.microsoft.com/office/powerpoint/2010/main" val="85470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22122"/>
            <a:ext cx="12188824" cy="6858000"/>
          </a:xfrm>
          <a:prstGeom prst="rect">
            <a:avLst/>
          </a:prstGeom>
        </p:spPr>
      </p:pic>
      <p:sp>
        <p:nvSpPr>
          <p:cNvPr id="10" name="Rectangle 9">
            <a:extLst>
              <a:ext uri="{FF2B5EF4-FFF2-40B4-BE49-F238E27FC236}">
                <a16:creationId xmlns:a16="http://schemas.microsoft.com/office/drawing/2014/main" id="{1FB5A188-1B6F-4D8C-977F-0D6AD3B46584}"/>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15511" y="2362200"/>
            <a:ext cx="10360501" cy="1905000"/>
          </a:xfrm>
        </p:spPr>
        <p:txBody>
          <a:bodyPr>
            <a:noAutofit/>
          </a:bodyPr>
          <a:lstStyle/>
          <a:p>
            <a:pPr marL="0" indent="0" algn="ctr">
              <a:buNone/>
            </a:pPr>
            <a:r>
              <a:rPr lang="is-IS" sz="4400" b="1" i="1" dirty="0">
                <a:latin typeface="Arial" panose="020B0604020202020204" pitchFamily="34" charset="0"/>
                <a:cs typeface="Arial" panose="020B0604020202020204" pitchFamily="34" charset="0"/>
              </a:rPr>
              <a:t>1.5% ... </a:t>
            </a:r>
            <a:r>
              <a:rPr lang="is-IS" sz="5400" b="1" i="1" dirty="0">
                <a:latin typeface="Arial" panose="020B0604020202020204" pitchFamily="34" charset="0"/>
                <a:cs typeface="Arial" panose="020B0604020202020204" pitchFamily="34" charset="0"/>
              </a:rPr>
              <a:t>3.2%</a:t>
            </a:r>
            <a:r>
              <a:rPr lang="is-IS" sz="4800" b="1" i="1" dirty="0">
                <a:latin typeface="Arial" panose="020B0604020202020204" pitchFamily="34" charset="0"/>
                <a:cs typeface="Arial" panose="020B0604020202020204" pitchFamily="34" charset="0"/>
              </a:rPr>
              <a:t> ... </a:t>
            </a:r>
            <a:r>
              <a:rPr lang="is-IS" sz="6000" b="1" i="1" dirty="0">
                <a:latin typeface="Arial" panose="020B0604020202020204" pitchFamily="34" charset="0"/>
                <a:cs typeface="Arial" panose="020B0604020202020204" pitchFamily="34" charset="0"/>
              </a:rPr>
              <a:t>18%</a:t>
            </a:r>
            <a:r>
              <a:rPr lang="is-IS" sz="4800" b="1" i="1" dirty="0">
                <a:latin typeface="Arial" panose="020B0604020202020204" pitchFamily="34" charset="0"/>
                <a:cs typeface="Arial" panose="020B0604020202020204" pitchFamily="34" charset="0"/>
              </a:rPr>
              <a:t> ... </a:t>
            </a:r>
            <a:r>
              <a:rPr lang="is-IS" sz="9600" b="1" i="1" u="sng" dirty="0">
                <a:solidFill>
                  <a:srgbClr val="FFC000"/>
                </a:solidFill>
                <a:latin typeface="Arial" panose="020B0604020202020204" pitchFamily="34" charset="0"/>
                <a:cs typeface="Arial" panose="020B0604020202020204" pitchFamily="34" charset="0"/>
              </a:rPr>
              <a:t>68%</a:t>
            </a:r>
          </a:p>
          <a:p>
            <a:pPr marL="274320" lvl="1" indent="0">
              <a:buNone/>
            </a:pPr>
            <a:endParaRPr lang="en-US" sz="11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z="800" smtClean="0"/>
              <a:t>10</a:t>
            </a:fld>
            <a:endParaRPr lang="en-US" sz="800"/>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 </a:t>
            </a:r>
            <a:r>
              <a:rPr lang="en-US" sz="4000" b="1" i="1" dirty="0">
                <a:solidFill>
                  <a:srgbClr val="FFC000"/>
                </a:solidFill>
                <a:latin typeface="Arial" panose="020B0604020202020204" pitchFamily="34" charset="0"/>
                <a:cs typeface="Arial" panose="020B0604020202020204" pitchFamily="34" charset="0"/>
              </a:rPr>
              <a:t>R.O.I. </a:t>
            </a:r>
            <a:r>
              <a:rPr lang="en-US" sz="4000" b="1" i="1" dirty="0">
                <a:latin typeface="Arial" panose="020B0604020202020204" pitchFamily="34" charset="0"/>
                <a:cs typeface="Arial" panose="020B0604020202020204" pitchFamily="34" charset="0"/>
              </a:rPr>
              <a:t>by the </a:t>
            </a:r>
            <a:r>
              <a:rPr lang="en-US" sz="4000" b="1" i="1" dirty="0">
                <a:solidFill>
                  <a:srgbClr val="FFC000"/>
                </a:solidFill>
                <a:latin typeface="Arial" panose="020B0604020202020204" pitchFamily="34" charset="0"/>
                <a:cs typeface="Arial" panose="020B0604020202020204" pitchFamily="34" charset="0"/>
              </a:rPr>
              <a:t>numbers</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2024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32343"/>
            <a:ext cx="12188824" cy="6858000"/>
          </a:xfrm>
          <a:prstGeom prst="rect">
            <a:avLst/>
          </a:prstGeom>
        </p:spPr>
      </p:pic>
      <p:sp>
        <p:nvSpPr>
          <p:cNvPr id="10" name="Rectangle 9">
            <a:extLst>
              <a:ext uri="{FF2B5EF4-FFF2-40B4-BE49-F238E27FC236}">
                <a16:creationId xmlns:a16="http://schemas.microsoft.com/office/drawing/2014/main" id="{1FB5A188-1B6F-4D8C-977F-0D6AD3B46584}"/>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z="800" smtClean="0"/>
              <a:t>11</a:t>
            </a:fld>
            <a:endParaRPr lang="en-US" sz="800"/>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 </a:t>
            </a:r>
            <a:r>
              <a:rPr lang="en-US" sz="4000" b="1" i="1" dirty="0">
                <a:solidFill>
                  <a:srgbClr val="FFC000"/>
                </a:solidFill>
                <a:latin typeface="Arial" panose="020B0604020202020204" pitchFamily="34" charset="0"/>
                <a:cs typeface="Arial" panose="020B0604020202020204" pitchFamily="34" charset="0"/>
              </a:rPr>
              <a:t>R.O.I. </a:t>
            </a:r>
            <a:r>
              <a:rPr lang="en-US" sz="4000" b="1" i="1" dirty="0">
                <a:latin typeface="Arial" panose="020B0604020202020204" pitchFamily="34" charset="0"/>
                <a:cs typeface="Arial" panose="020B0604020202020204" pitchFamily="34" charset="0"/>
              </a:rPr>
              <a:t>by the </a:t>
            </a:r>
            <a:r>
              <a:rPr lang="en-US" sz="4000" b="1" i="1" dirty="0">
                <a:solidFill>
                  <a:srgbClr val="FFC000"/>
                </a:solidFill>
                <a:latin typeface="Arial" panose="020B0604020202020204" pitchFamily="34" charset="0"/>
                <a:cs typeface="Arial" panose="020B0604020202020204" pitchFamily="34" charset="0"/>
              </a:rPr>
              <a:t>Word</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
        <p:nvSpPr>
          <p:cNvPr id="2" name="TextBox 1">
            <a:extLst>
              <a:ext uri="{FF2B5EF4-FFF2-40B4-BE49-F238E27FC236}">
                <a16:creationId xmlns:a16="http://schemas.microsoft.com/office/drawing/2014/main" id="{5EAF7F4F-CF2A-4B96-B368-6E009D72C493}"/>
              </a:ext>
            </a:extLst>
          </p:cNvPr>
          <p:cNvSpPr txBox="1"/>
          <p:nvPr/>
        </p:nvSpPr>
        <p:spPr>
          <a:xfrm>
            <a:off x="1141412" y="1524000"/>
            <a:ext cx="10134599" cy="3416320"/>
          </a:xfrm>
          <a:prstGeom prst="rect">
            <a:avLst/>
          </a:prstGeom>
          <a:noFill/>
        </p:spPr>
        <p:txBody>
          <a:bodyPr wrap="square" rtlCol="0">
            <a:spAutoFit/>
          </a:bodyPr>
          <a:lstStyle/>
          <a:p>
            <a:pPr>
              <a:lnSpc>
                <a:spcPct val="90000"/>
              </a:lnSpc>
            </a:pPr>
            <a:r>
              <a:rPr lang="en-US" sz="4000" dirty="0">
                <a:latin typeface="Arial" panose="020B0604020202020204" pitchFamily="34" charset="0"/>
                <a:cs typeface="Arial" panose="020B0604020202020204" pitchFamily="34" charset="0"/>
              </a:rPr>
              <a:t>Referral and </a:t>
            </a:r>
            <a:r>
              <a:rPr lang="en-US" sz="4000" b="1" i="1" dirty="0">
                <a:solidFill>
                  <a:srgbClr val="FFC000"/>
                </a:solidFill>
                <a:latin typeface="Arial" panose="020B0604020202020204" pitchFamily="34" charset="0"/>
                <a:cs typeface="Arial" panose="020B0604020202020204" pitchFamily="34" charset="0"/>
              </a:rPr>
              <a:t>word-of-mouth</a:t>
            </a:r>
            <a:r>
              <a:rPr lang="en-US" sz="4000" dirty="0">
                <a:latin typeface="Arial" panose="020B0604020202020204" pitchFamily="34" charset="0"/>
                <a:cs typeface="Arial" panose="020B0604020202020204" pitchFamily="34" charset="0"/>
              </a:rPr>
              <a:t> marketing tend to be much more targeted because people usually know their friends and social audiences pretty well. This allows your brand message to spread more </a:t>
            </a:r>
            <a:r>
              <a:rPr lang="en-US" sz="4000" b="1" i="1" dirty="0">
                <a:solidFill>
                  <a:srgbClr val="FFC000"/>
                </a:solidFill>
                <a:latin typeface="Arial" panose="020B0604020202020204" pitchFamily="34" charset="0"/>
                <a:cs typeface="Arial" panose="020B0604020202020204" pitchFamily="34" charset="0"/>
              </a:rPr>
              <a:t>effectively</a:t>
            </a:r>
            <a:r>
              <a:rPr lang="en-US" sz="4000" b="1" i="1"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than with most other marketing channels. </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1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8077" y="304800"/>
            <a:ext cx="12188824" cy="6858000"/>
          </a:xfrm>
          <a:prstGeom prst="rect">
            <a:avLst/>
          </a:prstGeom>
        </p:spPr>
      </p:pic>
      <p:sp>
        <p:nvSpPr>
          <p:cNvPr id="10" name="Rectangle 9">
            <a:extLst>
              <a:ext uri="{FF2B5EF4-FFF2-40B4-BE49-F238E27FC236}">
                <a16:creationId xmlns:a16="http://schemas.microsoft.com/office/drawing/2014/main" id="{38463CCB-69B0-45F9-84FE-D338485E6753}"/>
              </a:ext>
            </a:extLst>
          </p:cNvPr>
          <p:cNvSpPr/>
          <p:nvPr/>
        </p:nvSpPr>
        <p:spPr>
          <a:xfrm>
            <a:off x="1" y="-762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684212" y="1676400"/>
            <a:ext cx="3657600" cy="3264715"/>
          </a:xfrm>
        </p:spPr>
        <p:txBody>
          <a:bodyPr>
            <a:noAutofit/>
          </a:bodyPr>
          <a:lstStyle/>
          <a:p>
            <a:pPr algn="ctr"/>
            <a:r>
              <a:rPr lang="en-US" sz="6000" b="1" i="1" dirty="0">
                <a:latin typeface="Arial" panose="020B0604020202020204" pitchFamily="34" charset="0"/>
                <a:cs typeface="Arial" panose="020B0604020202020204" pitchFamily="34" charset="0"/>
              </a:rPr>
              <a:t>365</a:t>
            </a:r>
          </a:p>
          <a:p>
            <a:pPr algn="ctr"/>
            <a:r>
              <a:rPr lang="en-US" sz="7200" b="1" i="1" dirty="0">
                <a:latin typeface="Arial" panose="020B0604020202020204" pitchFamily="34" charset="0"/>
                <a:cs typeface="Arial" panose="020B0604020202020204" pitchFamily="34" charset="0"/>
              </a:rPr>
              <a:t>730</a:t>
            </a:r>
          </a:p>
          <a:p>
            <a:pPr algn="ctr"/>
            <a:r>
              <a:rPr lang="en-US" sz="8800" b="1" i="1" dirty="0">
                <a:latin typeface="Arial" panose="020B0604020202020204" pitchFamily="34" charset="0"/>
                <a:cs typeface="Arial" panose="020B0604020202020204" pitchFamily="34" charset="0"/>
              </a:rPr>
              <a:t>1095</a:t>
            </a:r>
            <a:endParaRPr lang="en-US" sz="16600" dirty="0">
              <a:latin typeface="Arial" panose="020B0604020202020204" pitchFamily="34" charset="0"/>
              <a:cs typeface="Arial" panose="020B0604020202020204" pitchFamily="34" charset="0"/>
            </a:endParaRPr>
          </a:p>
          <a:p>
            <a:pPr marL="274320" lvl="1" indent="0">
              <a:buNone/>
            </a:pPr>
            <a:endParaRPr lang="en-US" sz="1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12</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solidFill>
                  <a:srgbClr val="FFC000"/>
                </a:solidFill>
                <a:latin typeface="Arial" panose="020B0604020202020204" pitchFamily="34" charset="0"/>
                <a:cs typeface="Arial" panose="020B0604020202020204" pitchFamily="34" charset="0"/>
              </a:rPr>
              <a:t>Exponential</a:t>
            </a:r>
            <a:r>
              <a:rPr lang="en-US" sz="4000" b="1" i="1" dirty="0">
                <a:latin typeface="Arial" panose="020B0604020202020204" pitchFamily="34" charset="0"/>
                <a:cs typeface="Arial" panose="020B0604020202020204" pitchFamily="34" charset="0"/>
              </a:rPr>
              <a:t> Networking</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
        <p:nvSpPr>
          <p:cNvPr id="2" name="TextBox 1">
            <a:extLst>
              <a:ext uri="{FF2B5EF4-FFF2-40B4-BE49-F238E27FC236}">
                <a16:creationId xmlns:a16="http://schemas.microsoft.com/office/drawing/2014/main" id="{A6FF63B8-F330-4FC5-9884-36E31952155F}"/>
              </a:ext>
            </a:extLst>
          </p:cNvPr>
          <p:cNvSpPr txBox="1"/>
          <p:nvPr/>
        </p:nvSpPr>
        <p:spPr>
          <a:xfrm>
            <a:off x="5084147" y="1524000"/>
            <a:ext cx="6649065" cy="3914918"/>
          </a:xfrm>
          <a:prstGeom prst="rect">
            <a:avLst/>
          </a:prstGeom>
          <a:noFill/>
        </p:spPr>
        <p:txBody>
          <a:bodyPr wrap="square" rtlCol="0">
            <a:spAutoFit/>
          </a:bodyPr>
          <a:lstStyle/>
          <a:p>
            <a:pPr>
              <a:lnSpc>
                <a:spcPct val="90000"/>
              </a:lnSpc>
            </a:pPr>
            <a:r>
              <a:rPr lang="en-US" sz="4000" b="1" i="1" dirty="0">
                <a:solidFill>
                  <a:srgbClr val="FFC000"/>
                </a:solidFill>
                <a:latin typeface="Arial" panose="020B0604020202020204" pitchFamily="34" charset="0"/>
                <a:cs typeface="Arial" panose="020B0604020202020204" pitchFamily="34" charset="0"/>
              </a:rPr>
              <a:t>Reach and Acceleration</a:t>
            </a:r>
          </a:p>
          <a:p>
            <a:pPr>
              <a:lnSpc>
                <a:spcPct val="90000"/>
              </a:lnSpc>
            </a:pPr>
            <a:r>
              <a:rPr lang="en-US" sz="4000" dirty="0">
                <a:latin typeface="Arial" panose="020B0604020202020204" pitchFamily="34" charset="0"/>
                <a:cs typeface="Arial" panose="020B0604020202020204" pitchFamily="34" charset="0"/>
              </a:rPr>
              <a:t>For the most part</a:t>
            </a:r>
            <a:r>
              <a:rPr lang="is-IS"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traditional marketing was limited to the number of people you came in direct contact on any given day.</a:t>
            </a:r>
          </a:p>
          <a:p>
            <a:pPr>
              <a:lnSpc>
                <a:spcPct val="90000"/>
              </a:lnSpc>
            </a:pPr>
            <a:r>
              <a:rPr lang="en-US" sz="3600" dirty="0"/>
              <a:t> </a:t>
            </a:r>
          </a:p>
        </p:txBody>
      </p:sp>
    </p:spTree>
    <p:extLst>
      <p:ext uri="{BB962C8B-B14F-4D97-AF65-F5344CB8AC3E}">
        <p14:creationId xmlns:p14="http://schemas.microsoft.com/office/powerpoint/2010/main" val="80591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761198"/>
            <a:ext cx="12188824" cy="6502800"/>
          </a:xfrm>
          <a:prstGeom prst="rect">
            <a:avLst/>
          </a:prstGeom>
        </p:spPr>
      </p:pic>
      <p:sp>
        <p:nvSpPr>
          <p:cNvPr id="10" name="Rectangle 9">
            <a:extLst>
              <a:ext uri="{FF2B5EF4-FFF2-40B4-BE49-F238E27FC236}">
                <a16:creationId xmlns:a16="http://schemas.microsoft.com/office/drawing/2014/main" id="{38463CCB-69B0-45F9-84FE-D338485E6753}"/>
              </a:ext>
            </a:extLst>
          </p:cNvPr>
          <p:cNvSpPr/>
          <p:nvPr/>
        </p:nvSpPr>
        <p:spPr>
          <a:xfrm>
            <a:off x="1" y="-58718"/>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379412" y="1840685"/>
            <a:ext cx="4114800" cy="3264715"/>
          </a:xfrm>
        </p:spPr>
        <p:txBody>
          <a:bodyPr>
            <a:noAutofit/>
          </a:bodyPr>
          <a:lstStyle/>
          <a:p>
            <a:pPr algn="ctr"/>
            <a:r>
              <a:rPr lang="en-US" sz="6000" b="1" i="1" dirty="0">
                <a:latin typeface="Arial" panose="020B0604020202020204" pitchFamily="34" charset="0"/>
                <a:cs typeface="Arial" panose="020B0604020202020204" pitchFamily="34" charset="0"/>
              </a:rPr>
              <a:t>365 +</a:t>
            </a:r>
          </a:p>
          <a:p>
            <a:pPr algn="ctr"/>
            <a:r>
              <a:rPr lang="en-US" sz="7200" b="1" i="1" dirty="0">
                <a:latin typeface="Arial" panose="020B0604020202020204" pitchFamily="34" charset="0"/>
                <a:cs typeface="Arial" panose="020B0604020202020204" pitchFamily="34" charset="0"/>
              </a:rPr>
              <a:t>730 +</a:t>
            </a:r>
          </a:p>
          <a:p>
            <a:pPr algn="ctr"/>
            <a:r>
              <a:rPr lang="en-US" sz="8800" b="1" i="1" dirty="0">
                <a:latin typeface="Arial" panose="020B0604020202020204" pitchFamily="34" charset="0"/>
                <a:cs typeface="Arial" panose="020B0604020202020204" pitchFamily="34" charset="0"/>
              </a:rPr>
              <a:t>1095 + </a:t>
            </a:r>
            <a:endParaRPr lang="en-US" sz="16600" dirty="0">
              <a:latin typeface="Arial" panose="020B0604020202020204" pitchFamily="34" charset="0"/>
              <a:cs typeface="Arial" panose="020B0604020202020204" pitchFamily="34" charset="0"/>
            </a:endParaRPr>
          </a:p>
          <a:p>
            <a:pPr marL="274320" lvl="1" indent="0">
              <a:buNone/>
            </a:pPr>
            <a:endParaRPr lang="en-US" sz="1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13</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solidFill>
                  <a:srgbClr val="FFC000"/>
                </a:solidFill>
                <a:latin typeface="Arial" panose="020B0604020202020204" pitchFamily="34" charset="0"/>
                <a:cs typeface="Arial" panose="020B0604020202020204" pitchFamily="34" charset="0"/>
              </a:rPr>
              <a:t>leveraged</a:t>
            </a:r>
            <a:r>
              <a:rPr lang="en-US" sz="4000" b="1" i="1" dirty="0">
                <a:latin typeface="Arial" panose="020B0604020202020204" pitchFamily="34" charset="0"/>
                <a:cs typeface="Arial" panose="020B0604020202020204" pitchFamily="34" charset="0"/>
              </a:rPr>
              <a:t> Referral Networking</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
        <p:nvSpPr>
          <p:cNvPr id="2" name="TextBox 1">
            <a:extLst>
              <a:ext uri="{FF2B5EF4-FFF2-40B4-BE49-F238E27FC236}">
                <a16:creationId xmlns:a16="http://schemas.microsoft.com/office/drawing/2014/main" id="{A6FF63B8-F330-4FC5-9884-36E31952155F}"/>
              </a:ext>
            </a:extLst>
          </p:cNvPr>
          <p:cNvSpPr txBox="1"/>
          <p:nvPr/>
        </p:nvSpPr>
        <p:spPr>
          <a:xfrm>
            <a:off x="4799012" y="1668482"/>
            <a:ext cx="6934200" cy="3970318"/>
          </a:xfrm>
          <a:prstGeom prst="rect">
            <a:avLst/>
          </a:prstGeom>
          <a:noFill/>
        </p:spPr>
        <p:txBody>
          <a:bodyPr wrap="square" rtlCol="0">
            <a:spAutoFit/>
          </a:bodyPr>
          <a:lstStyle/>
          <a:p>
            <a:pPr>
              <a:lnSpc>
                <a:spcPct val="90000"/>
              </a:lnSpc>
            </a:pPr>
            <a:r>
              <a:rPr lang="en-US" sz="4000" dirty="0">
                <a:latin typeface="Arial" panose="020B0604020202020204" pitchFamily="34" charset="0"/>
                <a:cs typeface="Arial" panose="020B0604020202020204" pitchFamily="34" charset="0"/>
              </a:rPr>
              <a:t>In this day and age, the professionals' </a:t>
            </a:r>
            <a:r>
              <a:rPr lang="en-US" sz="4000" b="1" i="1" dirty="0">
                <a:solidFill>
                  <a:srgbClr val="FFC000"/>
                </a:solidFill>
                <a:latin typeface="Arial" panose="020B0604020202020204" pitchFamily="34" charset="0"/>
                <a:cs typeface="Arial" panose="020B0604020202020204" pitchFamily="34" charset="0"/>
              </a:rPr>
              <a:t>reach</a:t>
            </a:r>
            <a:r>
              <a:rPr lang="en-US" sz="4000" dirty="0">
                <a:latin typeface="Arial" panose="020B0604020202020204" pitchFamily="34" charset="0"/>
                <a:cs typeface="Arial" panose="020B0604020202020204" pitchFamily="34" charset="0"/>
              </a:rPr>
              <a:t> can be much larger for people who </a:t>
            </a:r>
            <a:r>
              <a:rPr lang="en-US" sz="4000" b="1" i="1" dirty="0">
                <a:solidFill>
                  <a:srgbClr val="FFC000"/>
                </a:solidFill>
                <a:latin typeface="Arial" panose="020B0604020202020204" pitchFamily="34" charset="0"/>
                <a:cs typeface="Arial" panose="020B0604020202020204" pitchFamily="34" charset="0"/>
              </a:rPr>
              <a:t>efficiently</a:t>
            </a:r>
            <a:r>
              <a:rPr lang="en-US" sz="4000" dirty="0">
                <a:latin typeface="Arial" panose="020B0604020202020204" pitchFamily="34" charset="0"/>
                <a:cs typeface="Arial" panose="020B0604020202020204" pitchFamily="34" charset="0"/>
              </a:rPr>
              <a:t> and </a:t>
            </a:r>
            <a:r>
              <a:rPr lang="en-US" sz="4000" b="1" i="1" dirty="0">
                <a:solidFill>
                  <a:srgbClr val="FFC000"/>
                </a:solidFill>
                <a:latin typeface="Arial" panose="020B0604020202020204" pitchFamily="34" charset="0"/>
                <a:cs typeface="Arial" panose="020B0604020202020204" pitchFamily="34" charset="0"/>
              </a:rPr>
              <a:t>effectively </a:t>
            </a:r>
            <a:r>
              <a:rPr lang="en-US" sz="4000" dirty="0">
                <a:latin typeface="Arial" panose="020B0604020202020204" pitchFamily="34" charset="0"/>
                <a:cs typeface="Arial" panose="020B0604020202020204" pitchFamily="34" charset="0"/>
              </a:rPr>
              <a:t>leverage the SOI networks of others through their “trusted referrals” networks!</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34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32343"/>
            <a:ext cx="12188824" cy="6858000"/>
          </a:xfrm>
          <a:prstGeom prst="rect">
            <a:avLst/>
          </a:prstGeom>
        </p:spPr>
      </p:pic>
      <p:sp>
        <p:nvSpPr>
          <p:cNvPr id="8" name="Rectangle 7">
            <a:extLst>
              <a:ext uri="{FF2B5EF4-FFF2-40B4-BE49-F238E27FC236}">
                <a16:creationId xmlns:a16="http://schemas.microsoft.com/office/drawing/2014/main" id="{C166FA73-3813-489D-973C-C909F22CD150}"/>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12573" y="1828800"/>
            <a:ext cx="10360501" cy="3063560"/>
          </a:xfrm>
        </p:spPr>
        <p:txBody>
          <a:bodyPr>
            <a:noAutofit/>
          </a:bodyPr>
          <a:lstStyle/>
          <a:p>
            <a:pPr marL="0" indent="0" algn="ctr">
              <a:buNone/>
            </a:pPr>
            <a:r>
              <a:rPr lang="en-US" sz="9600" b="1" i="1" dirty="0">
                <a:solidFill>
                  <a:srgbClr val="FFC000"/>
                </a:solidFill>
                <a:latin typeface="Arial" panose="020B0604020202020204" pitchFamily="34" charset="0"/>
                <a:cs typeface="Arial" panose="020B0604020202020204" pitchFamily="34" charset="0"/>
              </a:rPr>
              <a:t>INCREASED</a:t>
            </a:r>
            <a:r>
              <a:rPr lang="en-US" sz="9600" dirty="0">
                <a:latin typeface="Arial" panose="020B0604020202020204" pitchFamily="34" charset="0"/>
                <a:cs typeface="Arial" panose="020B0604020202020204" pitchFamily="34" charset="0"/>
              </a:rPr>
              <a:t> </a:t>
            </a:r>
          </a:p>
          <a:p>
            <a:pPr marL="0" indent="0" algn="ctr">
              <a:buNone/>
            </a:pPr>
            <a:r>
              <a:rPr lang="en-US" sz="9600" dirty="0">
                <a:latin typeface="Arial" panose="020B0604020202020204" pitchFamily="34" charset="0"/>
                <a:cs typeface="Arial" panose="020B0604020202020204" pitchFamily="34" charset="0"/>
              </a:rPr>
              <a:t>REFERRALS</a:t>
            </a:r>
          </a:p>
          <a:p>
            <a:pPr marL="274320" lvl="1" indent="0">
              <a:buNone/>
            </a:pPr>
            <a:endParaRPr lang="en-US" sz="1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14</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a:t>
            </a:r>
            <a:r>
              <a:rPr lang="en-US" sz="4000" b="1" i="1" dirty="0">
                <a:solidFill>
                  <a:srgbClr val="FFC000"/>
                </a:solidFill>
                <a:latin typeface="Arial" panose="020B0604020202020204" pitchFamily="34" charset="0"/>
                <a:cs typeface="Arial" panose="020B0604020202020204" pitchFamily="34" charset="0"/>
              </a:rPr>
              <a:t> </a:t>
            </a:r>
            <a:r>
              <a:rPr lang="en-US" sz="4000" b="1" dirty="0">
                <a:solidFill>
                  <a:srgbClr val="FFC000"/>
                </a:solidFill>
                <a:latin typeface="Arial" panose="020B0604020202020204" pitchFamily="34" charset="0"/>
                <a:cs typeface="Arial" panose="020B0604020202020204" pitchFamily="34" charset="0"/>
              </a:rPr>
              <a:t>results</a:t>
            </a: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25705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374178"/>
            <a:ext cx="12188824" cy="6858000"/>
          </a:xfrm>
          <a:prstGeom prst="rect">
            <a:avLst/>
          </a:prstGeom>
        </p:spPr>
      </p:pic>
      <p:sp>
        <p:nvSpPr>
          <p:cNvPr id="8" name="Rectangle 7">
            <a:extLst>
              <a:ext uri="{FF2B5EF4-FFF2-40B4-BE49-F238E27FC236}">
                <a16:creationId xmlns:a16="http://schemas.microsoft.com/office/drawing/2014/main" id="{86AC00AF-D7BF-4BE1-9210-0B9C52942BFD}"/>
              </a:ext>
            </a:extLst>
          </p:cNvPr>
          <p:cNvSpPr/>
          <p:nvPr/>
        </p:nvSpPr>
        <p:spPr>
          <a:xfrm>
            <a:off x="1" y="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15</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1887200" cy="710399"/>
          </a:xfrm>
        </p:spPr>
        <p:txBody>
          <a:bodyPr>
            <a:normAutofit fontScale="90000"/>
          </a:bodyPr>
          <a:lstStyle/>
          <a:p>
            <a:r>
              <a:rPr lang="en-US" sz="4000" b="1" i="1" dirty="0">
                <a:solidFill>
                  <a:srgbClr val="FFC000"/>
                </a:solidFill>
                <a:latin typeface="Arial" panose="020B0604020202020204" pitchFamily="34" charset="0"/>
                <a:cs typeface="Arial" panose="020B0604020202020204" pitchFamily="34" charset="0"/>
              </a:rPr>
              <a:t>The future of successful networking</a:t>
            </a:r>
            <a:r>
              <a:rPr lang="is-IS" sz="4000" b="1" i="1" dirty="0">
                <a:solidFill>
                  <a:srgbClr val="FFC000"/>
                </a:solidFill>
                <a:latin typeface="Arial" panose="020B0604020202020204" pitchFamily="34" charset="0"/>
                <a:cs typeface="Arial" panose="020B0604020202020204" pitchFamily="34" charset="0"/>
              </a:rPr>
              <a:t>…</a:t>
            </a:r>
            <a:endParaRPr lang="en-US" sz="28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
        <p:nvSpPr>
          <p:cNvPr id="2" name="TextBox 1">
            <a:extLst>
              <a:ext uri="{FF2B5EF4-FFF2-40B4-BE49-F238E27FC236}">
                <a16:creationId xmlns:a16="http://schemas.microsoft.com/office/drawing/2014/main" id="{24932368-A8C2-46B2-B0EB-4ED56F5D0E68}"/>
              </a:ext>
            </a:extLst>
          </p:cNvPr>
          <p:cNvSpPr txBox="1"/>
          <p:nvPr/>
        </p:nvSpPr>
        <p:spPr>
          <a:xfrm>
            <a:off x="760412" y="1059542"/>
            <a:ext cx="10744200" cy="4081117"/>
          </a:xfrm>
          <a:prstGeom prst="rect">
            <a:avLst/>
          </a:prstGeom>
          <a:noFill/>
        </p:spPr>
        <p:txBody>
          <a:bodyPr wrap="square" rtlCol="0">
            <a:spAutoFit/>
          </a:bodyPr>
          <a:lstStyle/>
          <a:p>
            <a:pPr>
              <a:lnSpc>
                <a:spcPct val="90000"/>
              </a:lnSpc>
            </a:pPr>
            <a:r>
              <a:rPr lang="en-US" sz="3600" dirty="0">
                <a:latin typeface="Arial" panose="020B0604020202020204" pitchFamily="34" charset="0"/>
                <a:cs typeface="Arial" panose="020B0604020202020204" pitchFamily="34" charset="0"/>
              </a:rPr>
              <a:t>Businesses of tomorrow will require a much greater emphasis on </a:t>
            </a:r>
            <a:r>
              <a:rPr lang="en-US" sz="3600" b="1" i="1" dirty="0">
                <a:solidFill>
                  <a:srgbClr val="FFC000"/>
                </a:solidFill>
                <a:latin typeface="Arial" panose="020B0604020202020204" pitchFamily="34" charset="0"/>
                <a:cs typeface="Arial" panose="020B0604020202020204" pitchFamily="34" charset="0"/>
              </a:rPr>
              <a:t>referral</a:t>
            </a:r>
            <a:r>
              <a:rPr lang="en-US" sz="3600" dirty="0">
                <a:latin typeface="Arial" panose="020B0604020202020204" pitchFamily="34" charset="0"/>
                <a:cs typeface="Arial" panose="020B0604020202020204" pitchFamily="34" charset="0"/>
              </a:rPr>
              <a:t> </a:t>
            </a:r>
            <a:r>
              <a:rPr lang="en-US" sz="3600" b="1" i="1" dirty="0">
                <a:solidFill>
                  <a:srgbClr val="FFC000"/>
                </a:solidFill>
                <a:latin typeface="Arial" panose="020B0604020202020204" pitchFamily="34" charset="0"/>
                <a:cs typeface="Arial" panose="020B0604020202020204" pitchFamily="34" charset="0"/>
              </a:rPr>
              <a:t>networking.</a:t>
            </a:r>
            <a:r>
              <a:rPr lang="en-US" sz="3600" dirty="0">
                <a:latin typeface="Arial" panose="020B0604020202020204" pitchFamily="34" charset="0"/>
                <a:cs typeface="Arial" panose="020B0604020202020204" pitchFamily="34" charset="0"/>
              </a:rPr>
              <a:t>  In our technologically enhanced society, intelligently designed software has augmented human ability to be productive and successful at a faster pace than every before.  Thus, relying more on individual relationships and the delivery speed of the trusted referral.</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42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 y="0"/>
            <a:ext cx="12188824" cy="6858000"/>
          </a:xfrm>
          <a:prstGeom prst="rect">
            <a:avLst/>
          </a:prstGeom>
        </p:spPr>
      </p:pic>
      <p:sp>
        <p:nvSpPr>
          <p:cNvPr id="8" name="Rectangle 7">
            <a:extLst>
              <a:ext uri="{FF2B5EF4-FFF2-40B4-BE49-F238E27FC236}">
                <a16:creationId xmlns:a16="http://schemas.microsoft.com/office/drawing/2014/main" id="{040AAD0F-6ED0-4BFC-9AC5-EDB4B27E541C}"/>
              </a:ext>
            </a:extLst>
          </p:cNvPr>
          <p:cNvSpPr/>
          <p:nvPr/>
        </p:nvSpPr>
        <p:spPr>
          <a:xfrm>
            <a:off x="-1590" y="48149"/>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12573" y="1219200"/>
            <a:ext cx="10360501" cy="4043987"/>
          </a:xfrm>
        </p:spPr>
        <p:txBody>
          <a:bodyPr>
            <a:noAutofit/>
          </a:bodyPr>
          <a:lstStyle/>
          <a:p>
            <a:r>
              <a:rPr lang="en-US" sz="6600" b="1" i="1" dirty="0">
                <a:latin typeface="Arial" panose="020B0604020202020204" pitchFamily="34" charset="0"/>
                <a:cs typeface="Arial" panose="020B0604020202020204" pitchFamily="34" charset="0"/>
              </a:rPr>
              <a:t>CHASE</a:t>
            </a:r>
            <a:r>
              <a:rPr lang="en-US" sz="8000" b="1" i="1" dirty="0">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Traditional</a:t>
            </a:r>
            <a:endParaRPr lang="is-IS" sz="8000" dirty="0">
              <a:latin typeface="Arial" panose="020B0604020202020204" pitchFamily="34" charset="0"/>
              <a:cs typeface="Arial" panose="020B0604020202020204" pitchFamily="34" charset="0"/>
            </a:endParaRPr>
          </a:p>
          <a:p>
            <a:r>
              <a:rPr lang="en-US" sz="6600" b="1" i="1" dirty="0">
                <a:latin typeface="Arial" panose="020B0604020202020204" pitchFamily="34" charset="0"/>
                <a:cs typeface="Arial" panose="020B0604020202020204" pitchFamily="34" charset="0"/>
              </a:rPr>
              <a:t>ATTRACT</a:t>
            </a:r>
            <a:r>
              <a:rPr lang="en-US" sz="8000" b="1" i="1" dirty="0">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Old-School</a:t>
            </a:r>
          </a:p>
          <a:p>
            <a:r>
              <a:rPr lang="is-IS" sz="6600" b="1" i="1" dirty="0">
                <a:solidFill>
                  <a:srgbClr val="FFC000"/>
                </a:solidFill>
                <a:latin typeface="Arial" panose="020B0604020202020204" pitchFamily="34" charset="0"/>
                <a:cs typeface="Arial" panose="020B0604020202020204" pitchFamily="34" charset="0"/>
              </a:rPr>
              <a:t>RECIPROCATE</a:t>
            </a:r>
            <a:r>
              <a:rPr lang="is-IS" sz="8000" b="1" i="1" dirty="0">
                <a:solidFill>
                  <a:srgbClr val="FFC000"/>
                </a:solidFill>
                <a:latin typeface="Arial" panose="020B0604020202020204" pitchFamily="34" charset="0"/>
                <a:cs typeface="Arial" panose="020B0604020202020204" pitchFamily="34" charset="0"/>
              </a:rPr>
              <a:t> </a:t>
            </a:r>
            <a:r>
              <a:rPr lang="is-IS" sz="3600" b="1" i="1" dirty="0">
                <a:latin typeface="Arial" panose="020B0604020202020204" pitchFamily="34" charset="0"/>
                <a:cs typeface="Arial" panose="020B0604020202020204" pitchFamily="34" charset="0"/>
              </a:rPr>
              <a:t>Contemporary</a:t>
            </a:r>
          </a:p>
          <a:p>
            <a:pPr marL="274320" lvl="1" indent="0">
              <a:buNone/>
            </a:pPr>
            <a:endParaRPr lang="en-US" sz="1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16</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 </a:t>
            </a:r>
            <a:r>
              <a:rPr lang="en-US" sz="4000" b="1" i="1" dirty="0">
                <a:solidFill>
                  <a:srgbClr val="FFC000"/>
                </a:solidFill>
                <a:latin typeface="Arial" panose="020B0604020202020204" pitchFamily="34" charset="0"/>
                <a:cs typeface="Arial" panose="020B0604020202020204" pitchFamily="34" charset="0"/>
              </a:rPr>
              <a:t>methodologies</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21190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32343"/>
            <a:ext cx="12188824" cy="6858000"/>
          </a:xfrm>
          <a:prstGeom prst="rect">
            <a:avLst/>
          </a:prstGeom>
        </p:spPr>
      </p:pic>
      <p:sp>
        <p:nvSpPr>
          <p:cNvPr id="8" name="Rectangle 7">
            <a:extLst>
              <a:ext uri="{FF2B5EF4-FFF2-40B4-BE49-F238E27FC236}">
                <a16:creationId xmlns:a16="http://schemas.microsoft.com/office/drawing/2014/main" id="{CF5D1324-5CAE-4E99-A8E9-09657ECD9B64}"/>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1677988" y="1143000"/>
            <a:ext cx="12188824" cy="4321230"/>
          </a:xfrm>
        </p:spPr>
        <p:txBody>
          <a:bodyPr>
            <a:noAutofit/>
          </a:bodyPr>
          <a:lstStyle/>
          <a:p>
            <a:r>
              <a:rPr lang="en-US" sz="4800" dirty="0">
                <a:latin typeface="Arial" panose="020B0604020202020204" pitchFamily="34" charset="0"/>
                <a:cs typeface="Arial" panose="020B0604020202020204" pitchFamily="34" charset="0"/>
              </a:rPr>
              <a:t>Events </a:t>
            </a:r>
            <a:endParaRPr lang="is-IS" sz="4000" b="1" i="1" dirty="0">
              <a:solidFill>
                <a:srgbClr val="FFC000"/>
              </a:solidFill>
              <a:latin typeface="Arial" panose="020B0604020202020204" pitchFamily="34" charset="0"/>
              <a:cs typeface="Arial" panose="020B0604020202020204" pitchFamily="34" charset="0"/>
            </a:endParaRPr>
          </a:p>
          <a:p>
            <a:r>
              <a:rPr lang="is-IS" sz="4800" dirty="0">
                <a:latin typeface="Arial" panose="020B0604020202020204" pitchFamily="34" charset="0"/>
                <a:ea typeface="Cambria" charset="0"/>
                <a:cs typeface="Arial" panose="020B0604020202020204" pitchFamily="34" charset="0"/>
              </a:rPr>
              <a:t>Print Advertising/Billboarding</a:t>
            </a:r>
          </a:p>
          <a:p>
            <a:r>
              <a:rPr lang="is-IS" sz="4800" dirty="0">
                <a:latin typeface="Arial" panose="020B0604020202020204" pitchFamily="34" charset="0"/>
                <a:cs typeface="Arial" panose="020B0604020202020204" pitchFamily="34" charset="0"/>
              </a:rPr>
              <a:t>Emai</a:t>
            </a:r>
            <a:r>
              <a:rPr lang="en-US" sz="4800" dirty="0">
                <a:latin typeface="Arial" panose="020B0604020202020204" pitchFamily="34" charset="0"/>
                <a:cs typeface="Arial" panose="020B0604020202020204" pitchFamily="34" charset="0"/>
              </a:rPr>
              <a:t>ls</a:t>
            </a:r>
          </a:p>
          <a:p>
            <a:r>
              <a:rPr lang="en-US" sz="4800" dirty="0">
                <a:latin typeface="Arial" panose="020B0604020202020204" pitchFamily="34" charset="0"/>
                <a:cs typeface="Arial" panose="020B0604020202020204" pitchFamily="34" charset="0"/>
              </a:rPr>
              <a:t>Internet leads...&amp; Cold Calls</a:t>
            </a:r>
          </a:p>
          <a:p>
            <a:r>
              <a:rPr lang="en-US" sz="4800" dirty="0">
                <a:latin typeface="Arial" panose="020B0604020202020204" pitchFamily="34" charset="0"/>
                <a:cs typeface="Arial" panose="020B0604020202020204" pitchFamily="34" charset="0"/>
              </a:rPr>
              <a:t>Unscheduled visits</a:t>
            </a:r>
          </a:p>
          <a:p>
            <a:endParaRPr lang="en-US" sz="6000" dirty="0"/>
          </a:p>
          <a:p>
            <a:endParaRPr lang="en-US" sz="1400" b="1" i="1" dirty="0">
              <a:solidFill>
                <a:srgbClr val="FFC00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17</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303212" y="50799"/>
            <a:ext cx="11734800" cy="710399"/>
          </a:xfrm>
        </p:spPr>
        <p:txBody>
          <a:bodyPr>
            <a:normAutofit/>
          </a:bodyPr>
          <a:lstStyle/>
          <a:p>
            <a:r>
              <a:rPr lang="en-US" sz="4000" b="1" i="1" dirty="0">
                <a:latin typeface="Arial" panose="020B0604020202020204" pitchFamily="34" charset="0"/>
                <a:cs typeface="Arial" panose="020B0604020202020204" pitchFamily="34" charset="0"/>
              </a:rPr>
              <a:t>Traditional </a:t>
            </a:r>
            <a:r>
              <a:rPr lang="en-US" sz="4000" b="1" i="1" dirty="0">
                <a:solidFill>
                  <a:srgbClr val="FFC000"/>
                </a:solidFill>
                <a:latin typeface="Arial" panose="020B0604020202020204" pitchFamily="34" charset="0"/>
                <a:cs typeface="Arial" panose="020B0604020202020204" pitchFamily="34" charset="0"/>
              </a:rPr>
              <a:t>Chase </a:t>
            </a:r>
            <a:r>
              <a:rPr lang="en-US" sz="4000" b="1" i="1" dirty="0">
                <a:latin typeface="Arial" panose="020B0604020202020204" pitchFamily="34" charset="0"/>
                <a:cs typeface="Arial" panose="020B0604020202020204" pitchFamily="34" charset="0"/>
              </a:rPr>
              <a:t>networking</a:t>
            </a:r>
            <a:r>
              <a:rPr lang="is-IS" sz="4000" b="1" i="1" dirty="0">
                <a:latin typeface="Arial" panose="020B0604020202020204" pitchFamily="34" charset="0"/>
                <a:cs typeface="Arial" panose="020B0604020202020204" pitchFamily="34" charset="0"/>
              </a:rPr>
              <a:t>…</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168135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 y="0"/>
            <a:ext cx="12188824" cy="6858000"/>
          </a:xfrm>
          <a:prstGeom prst="rect">
            <a:avLst/>
          </a:prstGeom>
        </p:spPr>
      </p:pic>
      <p:sp>
        <p:nvSpPr>
          <p:cNvPr id="8" name="Rectangle 7">
            <a:extLst>
              <a:ext uri="{FF2B5EF4-FFF2-40B4-BE49-F238E27FC236}">
                <a16:creationId xmlns:a16="http://schemas.microsoft.com/office/drawing/2014/main" id="{86AC00AF-D7BF-4BE1-9210-0B9C52942BFD}"/>
              </a:ext>
            </a:extLst>
          </p:cNvPr>
          <p:cNvSpPr/>
          <p:nvPr/>
        </p:nvSpPr>
        <p:spPr>
          <a:xfrm>
            <a:off x="2" y="71455"/>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15511" y="1905000"/>
            <a:ext cx="10360501" cy="3124200"/>
          </a:xfrm>
        </p:spPr>
        <p:txBody>
          <a:bodyPr>
            <a:noAutofit/>
          </a:bodyPr>
          <a:lstStyle/>
          <a:p>
            <a:pPr marL="0" indent="0">
              <a:buNone/>
            </a:pPr>
            <a:r>
              <a:rPr lang="en-US" sz="6000" u="sng" dirty="0">
                <a:latin typeface="Arial" panose="020B0604020202020204" pitchFamily="34" charset="0"/>
                <a:cs typeface="Arial" panose="020B0604020202020204" pitchFamily="34" charset="0"/>
              </a:rPr>
              <a:t>Educate</a:t>
            </a:r>
          </a:p>
          <a:p>
            <a:pPr marL="0" indent="0">
              <a:buNone/>
            </a:pPr>
            <a:r>
              <a:rPr lang="en-US" sz="4400" b="1" i="1" dirty="0">
                <a:latin typeface="Arial" panose="020B0604020202020204" pitchFamily="34" charset="0"/>
                <a:cs typeface="Arial" panose="020B0604020202020204" pitchFamily="34" charset="0"/>
              </a:rPr>
              <a:t>To</a:t>
            </a:r>
            <a:r>
              <a:rPr lang="en-US" sz="4400" b="1" i="1" dirty="0">
                <a:solidFill>
                  <a:schemeClr val="accent1"/>
                </a:solidFill>
                <a:latin typeface="Arial" panose="020B0604020202020204" pitchFamily="34" charset="0"/>
                <a:cs typeface="Arial" panose="020B0604020202020204" pitchFamily="34" charset="0"/>
              </a:rPr>
              <a:t> </a:t>
            </a:r>
            <a:r>
              <a:rPr lang="en-US" sz="4400" b="1" i="1" dirty="0">
                <a:solidFill>
                  <a:srgbClr val="FFC000"/>
                </a:solidFill>
                <a:latin typeface="Arial" panose="020B0604020202020204" pitchFamily="34" charset="0"/>
                <a:cs typeface="Arial" panose="020B0604020202020204" pitchFamily="34" charset="0"/>
              </a:rPr>
              <a:t>“out-network”</a:t>
            </a:r>
            <a:r>
              <a:rPr lang="is-IS" sz="4400" b="1" i="1" dirty="0">
                <a:solidFill>
                  <a:srgbClr val="FFC000"/>
                </a:solidFill>
                <a:latin typeface="Arial" panose="020B0604020202020204" pitchFamily="34" charset="0"/>
                <a:cs typeface="Arial" panose="020B0604020202020204" pitchFamily="34" charset="0"/>
              </a:rPr>
              <a:t>  </a:t>
            </a:r>
            <a:r>
              <a:rPr lang="is-IS" sz="4400" b="1" i="1" dirty="0">
                <a:latin typeface="Arial" panose="020B0604020202020204" pitchFamily="34" charset="0"/>
                <a:cs typeface="Arial" panose="020B0604020202020204" pitchFamily="34" charset="0"/>
              </a:rPr>
              <a:t>your competitor</a:t>
            </a:r>
            <a:br>
              <a:rPr lang="is-IS" sz="4400" b="1" i="1" dirty="0">
                <a:solidFill>
                  <a:srgbClr val="FFC000"/>
                </a:solidFill>
                <a:latin typeface="Arial" panose="020B0604020202020204" pitchFamily="34" charset="0"/>
                <a:cs typeface="Arial" panose="020B0604020202020204" pitchFamily="34" charset="0"/>
              </a:rPr>
            </a:br>
            <a:r>
              <a:rPr lang="is-IS" sz="4400" b="1" i="1" dirty="0">
                <a:latin typeface="Arial" panose="020B0604020202020204" pitchFamily="34" charset="0"/>
                <a:cs typeface="Arial" panose="020B0604020202020204" pitchFamily="34" charset="0"/>
              </a:rPr>
              <a:t>you must first</a:t>
            </a:r>
            <a:r>
              <a:rPr lang="is-IS" sz="4400" b="1" i="1" dirty="0">
                <a:solidFill>
                  <a:schemeClr val="accent1"/>
                </a:solidFill>
                <a:latin typeface="Arial" panose="020B0604020202020204" pitchFamily="34" charset="0"/>
                <a:cs typeface="Arial" panose="020B0604020202020204" pitchFamily="34" charset="0"/>
              </a:rPr>
              <a:t> </a:t>
            </a:r>
            <a:r>
              <a:rPr lang="is-IS" sz="4400" b="1" i="1" dirty="0">
                <a:latin typeface="Arial" panose="020B0604020202020204" pitchFamily="34" charset="0"/>
                <a:cs typeface="Arial" panose="020B0604020202020204" pitchFamily="34" charset="0"/>
              </a:rPr>
              <a:t>create a process </a:t>
            </a:r>
            <a:r>
              <a:rPr lang="is-IS" sz="4400" b="1" i="1" dirty="0">
                <a:solidFill>
                  <a:schemeClr val="accent1"/>
                </a:solidFill>
                <a:latin typeface="Arial" panose="020B0604020202020204" pitchFamily="34" charset="0"/>
                <a:cs typeface="Arial" panose="020B0604020202020204" pitchFamily="34" charset="0"/>
              </a:rPr>
              <a:t>to</a:t>
            </a:r>
            <a:r>
              <a:rPr lang="is-IS" sz="4400" b="1" i="1" dirty="0">
                <a:solidFill>
                  <a:srgbClr val="FFC000"/>
                </a:solidFill>
                <a:latin typeface="Arial" panose="020B0604020202020204" pitchFamily="34" charset="0"/>
                <a:cs typeface="Arial" panose="020B0604020202020204" pitchFamily="34" charset="0"/>
              </a:rPr>
              <a:t>“out-educate” </a:t>
            </a:r>
            <a:r>
              <a:rPr lang="is-IS" sz="4400" b="1" i="1" dirty="0">
                <a:latin typeface="Arial" panose="020B0604020202020204" pitchFamily="34" charset="0"/>
                <a:cs typeface="Arial" panose="020B0604020202020204" pitchFamily="34" charset="0"/>
              </a:rPr>
              <a:t>your competitor!</a:t>
            </a:r>
            <a:endParaRPr lang="en-US" sz="4400" b="1"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18</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 y="50799"/>
            <a:ext cx="12188824" cy="710399"/>
          </a:xfrm>
        </p:spPr>
        <p:txBody>
          <a:bodyPr>
            <a:normAutofit/>
          </a:bodyPr>
          <a:lstStyle/>
          <a:p>
            <a:r>
              <a:rPr lang="en-US" sz="4000" b="1" i="1" dirty="0">
                <a:latin typeface="Arial" panose="020B0604020202020204" pitchFamily="34" charset="0"/>
                <a:cs typeface="Arial" panose="020B0604020202020204" pitchFamily="34" charset="0"/>
              </a:rPr>
              <a:t>Old-School </a:t>
            </a:r>
            <a:r>
              <a:rPr lang="en-US" sz="4000" b="1" i="1" dirty="0">
                <a:solidFill>
                  <a:srgbClr val="FFC000"/>
                </a:solidFill>
                <a:latin typeface="Arial" panose="020B0604020202020204" pitchFamily="34" charset="0"/>
                <a:cs typeface="Arial" panose="020B0604020202020204" pitchFamily="34" charset="0"/>
              </a:rPr>
              <a:t>attract </a:t>
            </a:r>
            <a:r>
              <a:rPr lang="en-US" sz="4000" b="1" i="1" dirty="0">
                <a:latin typeface="Arial" panose="020B0604020202020204" pitchFamily="34" charset="0"/>
                <a:cs typeface="Arial" panose="020B0604020202020204" pitchFamily="34" charset="0"/>
              </a:rPr>
              <a:t>networking</a:t>
            </a:r>
            <a:r>
              <a:rPr lang="is-IS" sz="4000" b="1" i="1" dirty="0">
                <a:latin typeface="Arial" panose="020B0604020202020204" pitchFamily="34" charset="0"/>
                <a:cs typeface="Arial" panose="020B0604020202020204" pitchFamily="34" charset="0"/>
              </a:rPr>
              <a:t>…</a:t>
            </a:r>
            <a:endParaRPr lang="en-US" sz="28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17934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589" y="-17206"/>
            <a:ext cx="12188824" cy="6858000"/>
          </a:xfrm>
          <a:prstGeom prst="rect">
            <a:avLst/>
          </a:prstGeom>
        </p:spPr>
      </p:pic>
      <p:sp>
        <p:nvSpPr>
          <p:cNvPr id="8" name="Rectangle 7">
            <a:extLst>
              <a:ext uri="{FF2B5EF4-FFF2-40B4-BE49-F238E27FC236}">
                <a16:creationId xmlns:a16="http://schemas.microsoft.com/office/drawing/2014/main" id="{1632D095-B49A-4F35-895C-3DD3505F576C}"/>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876061" y="2209800"/>
            <a:ext cx="10360501" cy="2348318"/>
          </a:xfrm>
        </p:spPr>
        <p:txBody>
          <a:bodyPr>
            <a:noAutofit/>
          </a:bodyPr>
          <a:lstStyle/>
          <a:p>
            <a:pPr marL="0" indent="0" algn="ctr">
              <a:buNone/>
            </a:pPr>
            <a:r>
              <a:rPr lang="en-US" sz="8000" b="1" i="1" dirty="0">
                <a:latin typeface="Arial" panose="020B0604020202020204" pitchFamily="34" charset="0"/>
                <a:cs typeface="Arial" panose="020B0604020202020204" pitchFamily="34" charset="0"/>
              </a:rPr>
              <a:t>To “</a:t>
            </a:r>
            <a:r>
              <a:rPr lang="en-US" sz="8000" b="1" i="1" dirty="0">
                <a:solidFill>
                  <a:srgbClr val="FFC000"/>
                </a:solidFill>
                <a:latin typeface="Arial" panose="020B0604020202020204" pitchFamily="34" charset="0"/>
                <a:cs typeface="Arial" panose="020B0604020202020204" pitchFamily="34" charset="0"/>
              </a:rPr>
              <a:t>GET </a:t>
            </a:r>
            <a:r>
              <a:rPr lang="en-US" sz="8000" b="1" i="1" dirty="0">
                <a:latin typeface="Arial" panose="020B0604020202020204" pitchFamily="34" charset="0"/>
                <a:cs typeface="Arial" panose="020B0604020202020204" pitchFamily="34" charset="0"/>
              </a:rPr>
              <a:t>referrals”</a:t>
            </a:r>
            <a:r>
              <a:rPr lang="is-IS" sz="8000" b="1" i="1" dirty="0">
                <a:latin typeface="Arial" panose="020B0604020202020204" pitchFamily="34" charset="0"/>
                <a:cs typeface="Arial" panose="020B0604020202020204" pitchFamily="34" charset="0"/>
              </a:rPr>
              <a:t>…</a:t>
            </a:r>
          </a:p>
          <a:p>
            <a:pPr marL="0" indent="0" algn="ctr">
              <a:buNone/>
            </a:pPr>
            <a:r>
              <a:rPr lang="is-IS" sz="8000" b="1" i="1" dirty="0">
                <a:latin typeface="Arial" panose="020B0604020202020204" pitchFamily="34" charset="0"/>
                <a:cs typeface="Arial" panose="020B0604020202020204" pitchFamily="34" charset="0"/>
              </a:rPr>
              <a:t>...“</a:t>
            </a:r>
            <a:r>
              <a:rPr lang="is-IS" sz="8000" b="1" i="1" dirty="0">
                <a:solidFill>
                  <a:srgbClr val="FFC000"/>
                </a:solidFill>
                <a:latin typeface="Arial" panose="020B0604020202020204" pitchFamily="34" charset="0"/>
                <a:cs typeface="Arial" panose="020B0604020202020204" pitchFamily="34" charset="0"/>
              </a:rPr>
              <a:t>GIVE </a:t>
            </a:r>
            <a:r>
              <a:rPr lang="is-IS" sz="8000" b="1" i="1" dirty="0">
                <a:latin typeface="Arial" panose="020B0604020202020204" pitchFamily="34" charset="0"/>
                <a:cs typeface="Arial" panose="020B0604020202020204" pitchFamily="34" charset="0"/>
              </a:rPr>
              <a:t>referrals”!</a:t>
            </a:r>
            <a:endParaRPr lang="en-US" sz="8000" b="1"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19</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1811000" cy="710399"/>
          </a:xfrm>
        </p:spPr>
        <p:txBody>
          <a:bodyPr>
            <a:normAutofit fontScale="90000"/>
          </a:bodyPr>
          <a:lstStyle/>
          <a:p>
            <a:r>
              <a:rPr lang="en-US" sz="4000" b="1" i="1" dirty="0">
                <a:latin typeface="Arial" panose="020B0604020202020204" pitchFamily="34" charset="0"/>
                <a:cs typeface="Arial" panose="020B0604020202020204" pitchFamily="34" charset="0"/>
              </a:rPr>
              <a:t>Contemporary </a:t>
            </a:r>
            <a:r>
              <a:rPr lang="en-US" sz="4000" b="1" i="1" dirty="0">
                <a:solidFill>
                  <a:srgbClr val="FFC000"/>
                </a:solidFill>
                <a:latin typeface="Arial" panose="020B0604020202020204" pitchFamily="34" charset="0"/>
                <a:cs typeface="Arial" panose="020B0604020202020204" pitchFamily="34" charset="0"/>
              </a:rPr>
              <a:t>Reciprocal </a:t>
            </a:r>
            <a:r>
              <a:rPr lang="en-US" sz="4000" b="1" i="1" dirty="0">
                <a:latin typeface="Arial" panose="020B0604020202020204" pitchFamily="34" charset="0"/>
                <a:cs typeface="Arial" panose="020B0604020202020204" pitchFamily="34" charset="0"/>
              </a:rPr>
              <a:t>networking</a:t>
            </a:r>
            <a:r>
              <a:rPr lang="is-IS" sz="4000" b="1" i="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146018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50799"/>
            <a:ext cx="12188824" cy="6858000"/>
          </a:xfrm>
          <a:prstGeom prst="rect">
            <a:avLst/>
          </a:prstGeom>
        </p:spPr>
      </p:pic>
      <p:sp>
        <p:nvSpPr>
          <p:cNvPr id="8" name="Rectangle 7">
            <a:extLst>
              <a:ext uri="{FF2B5EF4-FFF2-40B4-BE49-F238E27FC236}">
                <a16:creationId xmlns:a16="http://schemas.microsoft.com/office/drawing/2014/main" id="{1234A6E7-A52E-4969-A6B8-285C3FB2313E}"/>
              </a:ext>
            </a:extLst>
          </p:cNvPr>
          <p:cNvSpPr/>
          <p:nvPr/>
        </p:nvSpPr>
        <p:spPr>
          <a:xfrm>
            <a:off x="1" y="-762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91711" y="1050959"/>
            <a:ext cx="10360501" cy="4359241"/>
          </a:xfrm>
        </p:spPr>
        <p:txBody>
          <a:bodyPr>
            <a:noAutofit/>
          </a:bodyPr>
          <a:lstStyle/>
          <a:p>
            <a:pPr>
              <a:buClr>
                <a:srgbClr val="D8C98D"/>
              </a:buClr>
              <a:defRPr/>
            </a:pPr>
            <a:r>
              <a:rPr lang="en-US" sz="4400" dirty="0">
                <a:latin typeface="Arial" panose="020B0604020202020204" pitchFamily="34" charset="0"/>
                <a:cs typeface="Arial" panose="020B0604020202020204" pitchFamily="34" charset="0"/>
              </a:rPr>
              <a:t>Be sure to sign-in for Broker Approved Training Credit!</a:t>
            </a:r>
          </a:p>
          <a:p>
            <a:pPr>
              <a:buClr>
                <a:srgbClr val="D8C98D"/>
              </a:buClr>
              <a:defRPr/>
            </a:pPr>
            <a:r>
              <a:rPr lang="en-US" sz="4400" dirty="0">
                <a:latin typeface="Arial" panose="020B0604020202020204" pitchFamily="34" charset="0"/>
                <a:cs typeface="Arial" panose="020B0604020202020204" pitchFamily="34" charset="0"/>
              </a:rPr>
              <a:t>Pick up course materials </a:t>
            </a:r>
          </a:p>
          <a:p>
            <a:pPr>
              <a:buClr>
                <a:srgbClr val="D8C98D"/>
              </a:buClr>
              <a:defRPr/>
            </a:pPr>
            <a:r>
              <a:rPr lang="en-US" sz="4400" dirty="0">
                <a:latin typeface="Arial" panose="020B0604020202020204" pitchFamily="34" charset="0"/>
                <a:cs typeface="Arial" panose="020B0604020202020204" pitchFamily="34" charset="0"/>
              </a:rPr>
              <a:t>Turn off ringers on mobile phones &amp; PDA’s</a:t>
            </a:r>
          </a:p>
          <a:p>
            <a:pPr>
              <a:buClr>
                <a:srgbClr val="D8C98D"/>
              </a:buClr>
              <a:defRPr/>
            </a:pPr>
            <a:r>
              <a:rPr lang="en-US" sz="4400" dirty="0">
                <a:latin typeface="Arial" panose="020B0604020202020204" pitchFamily="34" charset="0"/>
                <a:cs typeface="Arial" panose="020B0604020202020204" pitchFamily="34" charset="0"/>
              </a:rPr>
              <a:t>Stay awake…or </a:t>
            </a:r>
            <a:r>
              <a:rPr lang="en-US" sz="4400" i="1" dirty="0">
                <a:latin typeface="Arial" panose="020B0604020202020204" pitchFamily="34" charset="0"/>
                <a:cs typeface="Arial" panose="020B0604020202020204" pitchFamily="34" charset="0"/>
              </a:rPr>
              <a:t>I’ll ask you a question   </a:t>
            </a:r>
          </a:p>
          <a:p>
            <a:pPr marL="274320" lvl="1" indent="0">
              <a:buNone/>
            </a:pPr>
            <a:endParaRPr lang="en-US" sz="2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2</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dirty="0">
                <a:solidFill>
                  <a:srgbClr val="FFC000"/>
                </a:solidFill>
                <a:latin typeface="Arial" panose="020B0604020202020204" pitchFamily="34" charset="0"/>
                <a:cs typeface="Arial" panose="020B0604020202020204" pitchFamily="34" charset="0"/>
              </a:rPr>
              <a:t>General Information</a:t>
            </a: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131935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381000"/>
            <a:ext cx="12188824" cy="6858000"/>
          </a:xfrm>
          <a:prstGeom prst="rect">
            <a:avLst/>
          </a:prstGeom>
        </p:spPr>
      </p:pic>
      <p:sp>
        <p:nvSpPr>
          <p:cNvPr id="10" name="Rectangle 9">
            <a:extLst>
              <a:ext uri="{FF2B5EF4-FFF2-40B4-BE49-F238E27FC236}">
                <a16:creationId xmlns:a16="http://schemas.microsoft.com/office/drawing/2014/main" id="{050EE77E-111D-482B-85B1-4BE00D8D30EA}"/>
              </a:ext>
            </a:extLst>
          </p:cNvPr>
          <p:cNvSpPr/>
          <p:nvPr/>
        </p:nvSpPr>
        <p:spPr>
          <a:xfrm>
            <a:off x="0" y="-1350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760412" y="1066800"/>
            <a:ext cx="10360501" cy="4876800"/>
          </a:xfrm>
        </p:spPr>
        <p:txBody>
          <a:bodyPr>
            <a:noAutofit/>
          </a:bodyPr>
          <a:lstStyle/>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Credibility</a:t>
            </a:r>
          </a:p>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Second-Hand Referrals</a:t>
            </a:r>
          </a:p>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Client loss</a:t>
            </a:r>
          </a:p>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Organize</a:t>
            </a:r>
          </a:p>
          <a:p>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Maintain</a:t>
            </a:r>
          </a:p>
          <a:p>
            <a:r>
              <a:rPr lang="en-US" sz="4400"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EXPANSION</a:t>
            </a:r>
            <a:endParaRPr lang="en-US" sz="1600" dirty="0">
              <a:latin typeface="Arial" panose="020B0604020202020204" pitchFamily="34" charset="0"/>
              <a:cs typeface="Arial" panose="020B0604020202020204" pitchFamily="34" charset="0"/>
            </a:endParaRPr>
          </a:p>
          <a:p>
            <a:pPr algn="ctr"/>
            <a:endParaRPr lang="en-US" sz="6000" b="1" i="1" dirty="0">
              <a:solidFill>
                <a:srgbClr val="FFC000"/>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20</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 </a:t>
            </a:r>
            <a:r>
              <a:rPr lang="en-US" sz="4000" b="1" i="1" dirty="0">
                <a:solidFill>
                  <a:srgbClr val="FFC000"/>
                </a:solidFill>
                <a:latin typeface="Arial" panose="020B0604020202020204" pitchFamily="34" charset="0"/>
                <a:cs typeface="Arial" panose="020B0604020202020204" pitchFamily="34" charset="0"/>
              </a:rPr>
              <a:t>Problems</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pic>
        <p:nvPicPr>
          <p:cNvPr id="3" name="Picture 2">
            <a:extLst>
              <a:ext uri="{FF2B5EF4-FFF2-40B4-BE49-F238E27FC236}">
                <a16:creationId xmlns:a16="http://schemas.microsoft.com/office/drawing/2014/main" id="{F5DD3A6E-B618-4694-8693-A926A3A12F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4292" y="1371600"/>
            <a:ext cx="5608320" cy="3505200"/>
          </a:xfrm>
          <a:prstGeom prst="rect">
            <a:avLst/>
          </a:prstGeom>
        </p:spPr>
      </p:pic>
    </p:spTree>
    <p:extLst>
      <p:ext uri="{BB962C8B-B14F-4D97-AF65-F5344CB8AC3E}">
        <p14:creationId xmlns:p14="http://schemas.microsoft.com/office/powerpoint/2010/main" val="156071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588" y="0"/>
            <a:ext cx="12188824" cy="6858000"/>
          </a:xfrm>
          <a:prstGeom prst="rect">
            <a:avLst/>
          </a:prstGeom>
        </p:spPr>
      </p:pic>
      <p:sp>
        <p:nvSpPr>
          <p:cNvPr id="10" name="Rectangle 9">
            <a:extLst>
              <a:ext uri="{FF2B5EF4-FFF2-40B4-BE49-F238E27FC236}">
                <a16:creationId xmlns:a16="http://schemas.microsoft.com/office/drawing/2014/main" id="{F3FFEC2B-C4F5-4BE4-B4CF-F5AC5F66B822}"/>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21</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 </a:t>
            </a:r>
            <a:r>
              <a:rPr lang="en-US" sz="4000" b="1" i="1" dirty="0">
                <a:solidFill>
                  <a:srgbClr val="FFC000"/>
                </a:solidFill>
                <a:latin typeface="Arial" panose="020B0604020202020204" pitchFamily="34" charset="0"/>
                <a:cs typeface="Arial" panose="020B0604020202020204" pitchFamily="34" charset="0"/>
              </a:rPr>
              <a:t>solution</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pic>
        <p:nvPicPr>
          <p:cNvPr id="8" name="Picture 7">
            <a:extLst>
              <a:ext uri="{FF2B5EF4-FFF2-40B4-BE49-F238E27FC236}">
                <a16:creationId xmlns:a16="http://schemas.microsoft.com/office/drawing/2014/main" id="{B9817C6E-A5DE-4845-B5D0-8CD63BD60DC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53166" y="1371600"/>
            <a:ext cx="7289987" cy="1765629"/>
          </a:xfrm>
          <a:prstGeom prst="rect">
            <a:avLst/>
          </a:prstGeom>
        </p:spPr>
      </p:pic>
      <p:sp>
        <p:nvSpPr>
          <p:cNvPr id="2" name="TextBox 1">
            <a:extLst>
              <a:ext uri="{FF2B5EF4-FFF2-40B4-BE49-F238E27FC236}">
                <a16:creationId xmlns:a16="http://schemas.microsoft.com/office/drawing/2014/main" id="{D8830F79-8996-4EA6-A532-F89CEE407059}"/>
              </a:ext>
            </a:extLst>
          </p:cNvPr>
          <p:cNvSpPr txBox="1"/>
          <p:nvPr/>
        </p:nvSpPr>
        <p:spPr>
          <a:xfrm>
            <a:off x="836612" y="3518844"/>
            <a:ext cx="10744200" cy="2086725"/>
          </a:xfrm>
          <a:prstGeom prst="rect">
            <a:avLst/>
          </a:prstGeom>
          <a:noFill/>
        </p:spPr>
        <p:txBody>
          <a:bodyPr wrap="square" rtlCol="0">
            <a:spAutoFit/>
          </a:bodyPr>
          <a:lstStyle/>
          <a:p>
            <a:pPr algn="ctr">
              <a:lnSpc>
                <a:spcPct val="90000"/>
              </a:lnSpc>
            </a:pPr>
            <a:r>
              <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you can simplify the management, delivery, and experience of sharing trusted </a:t>
            </a:r>
          </a:p>
          <a:p>
            <a:pPr algn="ctr">
              <a:lnSpc>
                <a:spcPct val="90000"/>
              </a:lnSpc>
            </a:pPr>
            <a:r>
              <a:rPr lang="en-US" sz="36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Person-to-Person referral connections across your entire business network. </a:t>
            </a:r>
            <a:endParaRPr lang="en-US" sz="4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87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79828"/>
            <a:ext cx="12188824" cy="6858000"/>
          </a:xfrm>
          <a:prstGeom prst="rect">
            <a:avLst/>
          </a:prstGeom>
        </p:spPr>
      </p:pic>
      <p:sp>
        <p:nvSpPr>
          <p:cNvPr id="8" name="Rectangle 7">
            <a:extLst>
              <a:ext uri="{FF2B5EF4-FFF2-40B4-BE49-F238E27FC236}">
                <a16:creationId xmlns:a16="http://schemas.microsoft.com/office/drawing/2014/main" id="{05DA1417-7F03-48B9-9EB8-C4802BC9C36B}"/>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22</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1887200" cy="710399"/>
          </a:xfrm>
        </p:spPr>
        <p:txBody>
          <a:bodyPr>
            <a:normAutofit/>
          </a:bodyPr>
          <a:lstStyle/>
          <a:p>
            <a:r>
              <a:rPr lang="en-US" sz="4000" b="1" i="1" dirty="0">
                <a:latin typeface="Arial" panose="020B0604020202020204" pitchFamily="34" charset="0"/>
                <a:cs typeface="Arial" panose="020B0604020202020204" pitchFamily="34" charset="0"/>
              </a:rPr>
              <a:t>Key points...</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pic>
        <p:nvPicPr>
          <p:cNvPr id="10" name="Content Placeholder 9">
            <a:hlinkClick r:id="rId6"/>
            <a:extLst>
              <a:ext uri="{FF2B5EF4-FFF2-40B4-BE49-F238E27FC236}">
                <a16:creationId xmlns:a16="http://schemas.microsoft.com/office/drawing/2014/main" id="{3691EC74-EFAC-47A9-88FD-0132E6833326}"/>
              </a:ext>
            </a:extLst>
          </p:cNvPr>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3960812" y="457200"/>
            <a:ext cx="4267200" cy="1033512"/>
          </a:xfrm>
          <a:prstGeom prst="rect">
            <a:avLst/>
          </a:prstGeom>
        </p:spPr>
      </p:pic>
      <p:sp>
        <p:nvSpPr>
          <p:cNvPr id="2" name="TextBox 1">
            <a:extLst>
              <a:ext uri="{FF2B5EF4-FFF2-40B4-BE49-F238E27FC236}">
                <a16:creationId xmlns:a16="http://schemas.microsoft.com/office/drawing/2014/main" id="{44397E24-E5AB-3C4F-8619-642EDF00A1D0}"/>
              </a:ext>
            </a:extLst>
          </p:cNvPr>
          <p:cNvSpPr txBox="1"/>
          <p:nvPr/>
        </p:nvSpPr>
        <p:spPr>
          <a:xfrm>
            <a:off x="684212" y="1905000"/>
            <a:ext cx="11277600" cy="3970318"/>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3200" b="1" dirty="0">
                <a:solidFill>
                  <a:srgbClr val="FFC000"/>
                </a:solidFill>
                <a:latin typeface="Arial" panose="020B0604020202020204" pitchFamily="34" charset="0"/>
                <a:cs typeface="Arial" panose="020B0604020202020204" pitchFamily="34" charset="0"/>
              </a:rPr>
              <a:t>NEVER MISS A REFERAL OPPORTUNITY AGAIN!</a:t>
            </a:r>
          </a:p>
          <a:p>
            <a:pPr marL="457200" indent="-457200">
              <a:lnSpc>
                <a:spcPct val="90000"/>
              </a:lnSpc>
              <a:buFont typeface="Arial" panose="020B0604020202020204" pitchFamily="34" charset="0"/>
              <a:buChar char="•"/>
            </a:pPr>
            <a:r>
              <a:rPr lang="en-US" sz="3200" b="1" dirty="0">
                <a:solidFill>
                  <a:srgbClr val="FFC000"/>
                </a:solidFill>
                <a:latin typeface="Arial" panose="020B0604020202020204" pitchFamily="34" charset="0"/>
                <a:cs typeface="Arial" panose="020B0604020202020204" pitchFamily="34" charset="0"/>
              </a:rPr>
              <a:t>FREE</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to your Trusted Referrals and referral customers</a:t>
            </a:r>
          </a:p>
          <a:p>
            <a:pPr marL="457200" indent="-457200">
              <a:lnSpc>
                <a:spcPct val="90000"/>
              </a:lnSpc>
              <a:buFont typeface="Arial" panose="020B0604020202020204" pitchFamily="34" charset="0"/>
              <a:buChar char="•"/>
            </a:pPr>
            <a:r>
              <a:rPr lang="en-US" sz="3200" b="1" dirty="0">
                <a:solidFill>
                  <a:srgbClr val="FFC000"/>
                </a:solidFill>
                <a:latin typeface="Arial" panose="020B0604020202020204" pitchFamily="34" charset="0"/>
                <a:cs typeface="Arial" panose="020B0604020202020204" pitchFamily="34" charset="0"/>
              </a:rPr>
              <a:t>NO CUSTOMER LOGIN REQUIRED</a:t>
            </a:r>
          </a:p>
          <a:p>
            <a:pPr marL="457200" indent="-457200">
              <a:lnSpc>
                <a:spcPct val="90000"/>
              </a:lnSpc>
              <a:buFont typeface="Arial" panose="020B0604020202020204" pitchFamily="34" charset="0"/>
              <a:buChar char="•"/>
            </a:pPr>
            <a:r>
              <a:rPr lang="en-US" sz="3200" dirty="0">
                <a:latin typeface="Arial" panose="020B0604020202020204" pitchFamily="34" charset="0"/>
                <a:cs typeface="Arial" panose="020B0604020202020204" pitchFamily="34" charset="0"/>
              </a:rPr>
              <a:t>More secure that social media and </a:t>
            </a:r>
            <a:r>
              <a:rPr lang="en-US" sz="3200" b="1" dirty="0">
                <a:solidFill>
                  <a:srgbClr val="FFC000"/>
                </a:solidFill>
                <a:latin typeface="Arial" panose="020B0604020202020204" pitchFamily="34" charset="0"/>
                <a:cs typeface="Arial" panose="020B0604020202020204" pitchFamily="34" charset="0"/>
              </a:rPr>
              <a:t>NO</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embedded or competing ads</a:t>
            </a:r>
          </a:p>
          <a:p>
            <a:pPr marL="457200" indent="-457200">
              <a:lnSpc>
                <a:spcPct val="90000"/>
              </a:lnSpc>
              <a:buFont typeface="Arial" panose="020B0604020202020204" pitchFamily="34" charset="0"/>
              <a:buChar char="•"/>
            </a:pPr>
            <a:r>
              <a:rPr lang="en-US" sz="3200" dirty="0">
                <a:solidFill>
                  <a:srgbClr val="FFC000"/>
                </a:solidFill>
                <a:latin typeface="Arial" panose="020B0604020202020204" pitchFamily="34" charset="0"/>
                <a:cs typeface="Arial" panose="020B0604020202020204" pitchFamily="34" charset="0"/>
              </a:rPr>
              <a:t>Includes a personally branded web page </a:t>
            </a:r>
            <a:r>
              <a:rPr lang="en-US" sz="3200" dirty="0">
                <a:latin typeface="Arial" panose="020B0604020202020204" pitchFamily="34" charset="0"/>
                <a:cs typeface="Arial" panose="020B0604020202020204" pitchFamily="34" charset="0"/>
              </a:rPr>
              <a:t>w/SEO benefits (Google, Bing, Yahoo!, etc.)</a:t>
            </a:r>
          </a:p>
          <a:p>
            <a:pPr marL="457200" indent="-457200">
              <a:lnSpc>
                <a:spcPct val="90000"/>
              </a:lnSpc>
              <a:buFont typeface="Arial" panose="020B0604020202020204" pitchFamily="34" charset="0"/>
              <a:buChar char="•"/>
            </a:pPr>
            <a:endParaRPr lang="en-US" sz="2800" b="1" dirty="0"/>
          </a:p>
          <a:p>
            <a:pPr marL="457200" indent="-457200">
              <a:lnSpc>
                <a:spcPct val="90000"/>
              </a:lnSpc>
              <a:buFont typeface="Arial" panose="020B0604020202020204" pitchFamily="34" charset="0"/>
              <a:buChar char="•"/>
            </a:pPr>
            <a:endParaRPr lang="en-US" sz="2800" b="1" dirty="0"/>
          </a:p>
        </p:txBody>
      </p:sp>
    </p:spTree>
    <p:extLst>
      <p:ext uri="{BB962C8B-B14F-4D97-AF65-F5344CB8AC3E}">
        <p14:creationId xmlns:p14="http://schemas.microsoft.com/office/powerpoint/2010/main" val="116681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3" cstate="screen">
            <a:extLst>
              <a:ext uri="{BEBA8EAE-BF5A-486C-A8C5-ECC9F3942E4B}">
                <a14:imgProps xmlns:a14="http://schemas.microsoft.com/office/drawing/2010/main">
                  <a14:imgLayer r:embed="rId4">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79828"/>
            <a:ext cx="12188824" cy="6858000"/>
          </a:xfrm>
          <a:prstGeom prst="rect">
            <a:avLst/>
          </a:prstGeom>
        </p:spPr>
      </p:pic>
      <p:sp>
        <p:nvSpPr>
          <p:cNvPr id="8" name="Rectangle 7">
            <a:extLst>
              <a:ext uri="{FF2B5EF4-FFF2-40B4-BE49-F238E27FC236}">
                <a16:creationId xmlns:a16="http://schemas.microsoft.com/office/drawing/2014/main" id="{05DA1417-7F03-48B9-9EB8-C4802BC9C36B}"/>
              </a:ext>
            </a:extLst>
          </p:cNvPr>
          <p:cNvSpPr/>
          <p:nvPr/>
        </p:nvSpPr>
        <p:spPr>
          <a:xfrm>
            <a:off x="1" y="-2212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23</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1887200" cy="710399"/>
          </a:xfrm>
        </p:spPr>
        <p:txBody>
          <a:bodyPr>
            <a:normAutofit/>
          </a:bodyPr>
          <a:lstStyle/>
          <a:p>
            <a:r>
              <a:rPr lang="en-US" sz="4000" b="1" i="1" dirty="0">
                <a:latin typeface="Arial" panose="020B0604020202020204" pitchFamily="34" charset="0"/>
                <a:cs typeface="Arial" panose="020B0604020202020204" pitchFamily="34" charset="0"/>
              </a:rPr>
              <a:t>Key points...</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pic>
        <p:nvPicPr>
          <p:cNvPr id="10" name="Content Placeholder 9">
            <a:hlinkClick r:id="rId6"/>
            <a:extLst>
              <a:ext uri="{FF2B5EF4-FFF2-40B4-BE49-F238E27FC236}">
                <a16:creationId xmlns:a16="http://schemas.microsoft.com/office/drawing/2014/main" id="{3691EC74-EFAC-47A9-88FD-0132E6833326}"/>
              </a:ext>
            </a:extLst>
          </p:cNvPr>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3960812" y="457200"/>
            <a:ext cx="4267200" cy="1033512"/>
          </a:xfrm>
          <a:prstGeom prst="rect">
            <a:avLst/>
          </a:prstGeom>
        </p:spPr>
      </p:pic>
      <p:sp>
        <p:nvSpPr>
          <p:cNvPr id="2" name="TextBox 1">
            <a:extLst>
              <a:ext uri="{FF2B5EF4-FFF2-40B4-BE49-F238E27FC236}">
                <a16:creationId xmlns:a16="http://schemas.microsoft.com/office/drawing/2014/main" id="{44397E24-E5AB-3C4F-8619-642EDF00A1D0}"/>
              </a:ext>
            </a:extLst>
          </p:cNvPr>
          <p:cNvSpPr txBox="1"/>
          <p:nvPr/>
        </p:nvSpPr>
        <p:spPr>
          <a:xfrm>
            <a:off x="684212" y="1897082"/>
            <a:ext cx="11277600" cy="3970318"/>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sz="3200" b="1" dirty="0">
                <a:solidFill>
                  <a:srgbClr val="FFC000"/>
                </a:solidFill>
                <a:latin typeface="Arial" panose="020B0604020202020204" pitchFamily="34" charset="0"/>
                <a:cs typeface="Arial" panose="020B0604020202020204" pitchFamily="34" charset="0"/>
              </a:rPr>
              <a:t>NOTHING TO DOWNLOAD OR INSTALL</a:t>
            </a:r>
          </a:p>
          <a:p>
            <a:pPr marL="457200" indent="-457200">
              <a:lnSpc>
                <a:spcPct val="90000"/>
              </a:lnSpc>
              <a:buFont typeface="Arial" panose="020B0604020202020204" pitchFamily="34" charset="0"/>
              <a:buChar char="•"/>
            </a:pPr>
            <a:r>
              <a:rPr lang="en-US" sz="3200" dirty="0">
                <a:latin typeface="Arial" panose="020B0604020202020204" pitchFamily="34" charset="0"/>
                <a:cs typeface="Arial" panose="020B0604020202020204" pitchFamily="34" charset="0"/>
              </a:rPr>
              <a:t>27/7/365 direct access to your Trusted Referrals</a:t>
            </a:r>
          </a:p>
          <a:p>
            <a:pPr marL="457200" indent="-457200">
              <a:lnSpc>
                <a:spcPct val="90000"/>
              </a:lnSpc>
              <a:buFont typeface="Arial" panose="020B0604020202020204" pitchFamily="34" charset="0"/>
              <a:buChar char="•"/>
            </a:pPr>
            <a:r>
              <a:rPr lang="en-US" sz="3200" b="1" dirty="0">
                <a:solidFill>
                  <a:srgbClr val="FFC000"/>
                </a:solidFill>
                <a:latin typeface="Arial" panose="020B0604020202020204" pitchFamily="34" charset="0"/>
                <a:cs typeface="Arial" panose="020B0604020202020204" pitchFamily="34" charset="0"/>
              </a:rPr>
              <a:t>User-friendly</a:t>
            </a:r>
            <a:r>
              <a:rPr lang="en-US" sz="3200" dirty="0">
                <a:latin typeface="Arial" panose="020B0604020202020204" pitchFamily="34" charset="0"/>
                <a:cs typeface="Arial" panose="020B0604020202020204" pitchFamily="34" charset="0"/>
              </a:rPr>
              <a:t> on all devices... Computers, tablets, mobile phones</a:t>
            </a:r>
          </a:p>
          <a:p>
            <a:pPr marL="457200" indent="-457200">
              <a:lnSpc>
                <a:spcPct val="90000"/>
              </a:lnSpc>
              <a:buFont typeface="Arial" panose="020B0604020202020204" pitchFamily="34" charset="0"/>
              <a:buChar char="•"/>
            </a:pPr>
            <a:r>
              <a:rPr lang="en-US" sz="3200" b="1" dirty="0">
                <a:solidFill>
                  <a:srgbClr val="FFC000"/>
                </a:solidFill>
                <a:latin typeface="Arial" panose="020B0604020202020204" pitchFamily="34" charset="0"/>
                <a:cs typeface="Arial" panose="020B0604020202020204" pitchFamily="34" charset="0"/>
              </a:rPr>
              <a:t>NO</a:t>
            </a:r>
            <a:r>
              <a:rPr lang="en-US" sz="3200" dirty="0">
                <a:latin typeface="Arial" panose="020B0604020202020204" pitchFamily="34" charset="0"/>
                <a:cs typeface="Arial" panose="020B0604020202020204" pitchFamily="34" charset="0"/>
              </a:rPr>
              <a:t> referral category restrictions</a:t>
            </a:r>
          </a:p>
          <a:p>
            <a:pPr marL="457200" indent="-457200">
              <a:lnSpc>
                <a:spcPct val="90000"/>
              </a:lnSpc>
              <a:buFont typeface="Arial" panose="020B0604020202020204" pitchFamily="34" charset="0"/>
              <a:buChar char="•"/>
            </a:pPr>
            <a:r>
              <a:rPr lang="en-US" sz="3200" b="1" dirty="0">
                <a:solidFill>
                  <a:srgbClr val="FFC000"/>
                </a:solidFill>
                <a:latin typeface="Arial" panose="020B0604020202020204" pitchFamily="34" charset="0"/>
                <a:cs typeface="Arial" panose="020B0604020202020204" pitchFamily="34" charset="0"/>
              </a:rPr>
              <a:t>Excellent value! </a:t>
            </a:r>
            <a:r>
              <a:rPr lang="en-US" sz="3200" dirty="0">
                <a:latin typeface="Arial" panose="020B0604020202020204" pitchFamily="34" charset="0"/>
                <a:cs typeface="Arial" panose="020B0604020202020204" pitchFamily="34" charset="0"/>
              </a:rPr>
              <a:t>After you initial registration...you can manage your entire referral network for just $97/year</a:t>
            </a:r>
          </a:p>
          <a:p>
            <a:pPr marL="457200" indent="-457200">
              <a:lnSpc>
                <a:spcPct val="90000"/>
              </a:lnSpc>
              <a:buFont typeface="Arial" panose="020B0604020202020204" pitchFamily="34" charset="0"/>
              <a:buChar char="•"/>
            </a:pPr>
            <a:endParaRPr lang="en-US" sz="2800" b="1" dirty="0"/>
          </a:p>
          <a:p>
            <a:pPr marL="457200" indent="-457200">
              <a:lnSpc>
                <a:spcPct val="90000"/>
              </a:lnSpc>
              <a:buFont typeface="Arial" panose="020B0604020202020204" pitchFamily="34" charset="0"/>
              <a:buChar char="•"/>
            </a:pPr>
            <a:endParaRPr lang="en-US" sz="2800" b="1" dirty="0"/>
          </a:p>
        </p:txBody>
      </p:sp>
    </p:spTree>
    <p:extLst>
      <p:ext uri="{BB962C8B-B14F-4D97-AF65-F5344CB8AC3E}">
        <p14:creationId xmlns:p14="http://schemas.microsoft.com/office/powerpoint/2010/main" val="37945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2359"/>
            <a:ext cx="12188824" cy="6858000"/>
          </a:xfrm>
          <a:prstGeom prst="rect">
            <a:avLst/>
          </a:prstGeom>
        </p:spPr>
      </p:pic>
      <p:sp>
        <p:nvSpPr>
          <p:cNvPr id="8" name="Rectangle 7">
            <a:extLst>
              <a:ext uri="{FF2B5EF4-FFF2-40B4-BE49-F238E27FC236}">
                <a16:creationId xmlns:a16="http://schemas.microsoft.com/office/drawing/2014/main" id="{05BFC880-F71C-453E-BF44-90ABDB33CE9B}"/>
              </a:ext>
            </a:extLst>
          </p:cNvPr>
          <p:cNvSpPr/>
          <p:nvPr/>
        </p:nvSpPr>
        <p:spPr>
          <a:xfrm>
            <a:off x="2041" y="-76601"/>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5612" y="1066800"/>
            <a:ext cx="10744200" cy="4067230"/>
          </a:xfrm>
        </p:spPr>
        <p:txBody>
          <a:bodyPr>
            <a:noAutofit/>
          </a:bodyPr>
          <a:lstStyle/>
          <a:p>
            <a:r>
              <a:rPr lang="en-US" sz="6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Recognize the </a:t>
            </a:r>
            <a:r>
              <a:rPr lang="en-US" sz="6000"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NEED</a:t>
            </a:r>
            <a:br>
              <a:rPr lang="en-US" sz="6000"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Referral collaborators achieve common goals.</a:t>
            </a:r>
            <a:endParaRPr lang="en-US" sz="6000"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6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Understand the </a:t>
            </a:r>
            <a:r>
              <a:rPr lang="en-US" sz="6000"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a:t>
            </a:r>
            <a:br>
              <a:rPr lang="en-US" sz="6000"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“Missed </a:t>
            </a:r>
            <a:r>
              <a:rPr lang="en-US" dirty="0">
                <a:latin typeface="Arial" panose="020B0604020202020204" pitchFamily="34" charset="0"/>
                <a:cs typeface="Arial" panose="020B0604020202020204" pitchFamily="34" charset="0"/>
              </a:rPr>
              <a:t>opportunities to engage with your audience, is missed revenue. </a:t>
            </a:r>
          </a:p>
          <a:p>
            <a:r>
              <a:rPr lang="en-US" sz="6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a:t>
            </a:r>
            <a:r>
              <a:rPr lang="en-US" sz="6000" b="1" i="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PRO</a:t>
            </a:r>
            <a:r>
              <a:rPr lang="en-US" sz="6000" b="1" i="1"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ACTIVE</a:t>
            </a:r>
            <a:br>
              <a:rPr lang="en-US" sz="6000" b="1" i="1"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Nothing ventured, </a:t>
            </a:r>
            <a:r>
              <a:rPr lang="en-US" b="1" dirty="0">
                <a:latin typeface="Arial" panose="020B0604020202020204" pitchFamily="34" charset="0"/>
                <a:cs typeface="Arial" panose="020B0604020202020204" pitchFamily="34" charset="0"/>
              </a:rPr>
              <a:t>NOTHING</a:t>
            </a:r>
            <a:r>
              <a:rPr lang="en-US" dirty="0">
                <a:latin typeface="Arial" panose="020B0604020202020204" pitchFamily="34" charset="0"/>
                <a:cs typeface="Arial" panose="020B0604020202020204" pitchFamily="34" charset="0"/>
              </a:rPr>
              <a:t> gained.</a:t>
            </a:r>
            <a:endParaRPr lang="en-US" b="1" i="1" dirty="0">
              <a:solidFill>
                <a:srgbClr val="92D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24</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solidFill>
                  <a:srgbClr val="FFC000"/>
                </a:solidFill>
                <a:latin typeface="Arial" panose="020B0604020202020204" pitchFamily="34" charset="0"/>
                <a:cs typeface="Arial" panose="020B0604020202020204" pitchFamily="34" charset="0"/>
              </a:rPr>
              <a:t>Wrap Up</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137719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627DCD-2CB0-4F29-A6BB-E30F684C7D31}"/>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Layer>
                </a14:imgProps>
              </a:ext>
              <a:ext uri="{28A0092B-C50C-407E-A947-70E740481C1C}">
                <a14:useLocalDpi xmlns:a14="http://schemas.microsoft.com/office/drawing/2010/main"/>
              </a:ext>
            </a:extLst>
          </a:blip>
          <a:stretch>
            <a:fillRect/>
          </a:stretch>
        </p:blipFill>
        <p:spPr>
          <a:xfrm>
            <a:off x="-1588" y="12290"/>
            <a:ext cx="12188824" cy="6858000"/>
          </a:xfrm>
          <a:prstGeom prst="rect">
            <a:avLst/>
          </a:prstGeom>
        </p:spPr>
      </p:pic>
      <p:sp>
        <p:nvSpPr>
          <p:cNvPr id="14" name="Rectangle 13">
            <a:extLst>
              <a:ext uri="{FF2B5EF4-FFF2-40B4-BE49-F238E27FC236}">
                <a16:creationId xmlns:a16="http://schemas.microsoft.com/office/drawing/2014/main" id="{92D7DCEE-5FF4-4575-B09B-536CD799D124}"/>
              </a:ext>
            </a:extLst>
          </p:cNvPr>
          <p:cNvSpPr/>
          <p:nvPr/>
        </p:nvSpPr>
        <p:spPr>
          <a:xfrm>
            <a:off x="-1588" y="1447800"/>
            <a:ext cx="12188825" cy="356665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F0"/>
              </a:solidFill>
            </a:endParaRPr>
          </a:p>
        </p:txBody>
      </p:sp>
      <p:pic>
        <p:nvPicPr>
          <p:cNvPr id="7" name="Picture 6">
            <a:extLst>
              <a:ext uri="{FF2B5EF4-FFF2-40B4-BE49-F238E27FC236}">
                <a16:creationId xmlns:a16="http://schemas.microsoft.com/office/drawing/2014/main" id="{982A3DC4-D1AE-4307-BD2F-236B358E35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4412" y="2209800"/>
            <a:ext cx="7315200" cy="1771735"/>
          </a:xfrm>
          <a:prstGeom prst="rect">
            <a:avLst/>
          </a:prstGeom>
        </p:spPr>
      </p:pic>
      <p:sp>
        <p:nvSpPr>
          <p:cNvPr id="8" name="Subtitle 2">
            <a:extLst>
              <a:ext uri="{FF2B5EF4-FFF2-40B4-BE49-F238E27FC236}">
                <a16:creationId xmlns:a16="http://schemas.microsoft.com/office/drawing/2014/main" id="{F85C2CDD-6D47-48A1-9D41-82BA95A0CD2E}"/>
              </a:ext>
            </a:extLst>
          </p:cNvPr>
          <p:cNvSpPr txBox="1">
            <a:spLocks/>
          </p:cNvSpPr>
          <p:nvPr/>
        </p:nvSpPr>
        <p:spPr>
          <a:xfrm>
            <a:off x="1265237" y="76200"/>
            <a:ext cx="9658351" cy="609600"/>
          </a:xfrm>
          <a:prstGeom prst="rect">
            <a:avLst/>
          </a:prstGeom>
        </p:spPr>
        <p:txBody>
          <a:bodyPr vert="horz" lIns="91440" tIns="45720" rIns="91440" bIns="45720" rtlCol="0" anchor="ctr" anchorCtr="0">
            <a:normAutofit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None/>
            </a:pPr>
            <a:endParaRPr lang="en-US" sz="3600" i="1" dirty="0">
              <a:solidFill>
                <a:srgbClr val="FFC000"/>
              </a:solidFill>
            </a:endParaRPr>
          </a:p>
        </p:txBody>
      </p:sp>
      <p:sp>
        <p:nvSpPr>
          <p:cNvPr id="2" name="Rectangle 1"/>
          <p:cNvSpPr/>
          <p:nvPr/>
        </p:nvSpPr>
        <p:spPr>
          <a:xfrm>
            <a:off x="682624" y="3861137"/>
            <a:ext cx="10820400" cy="1015663"/>
          </a:xfrm>
          <a:prstGeom prst="rect">
            <a:avLst/>
          </a:prstGeom>
        </p:spPr>
        <p:txBody>
          <a:bodyPr wrap="square">
            <a:spAutoFit/>
          </a:bodyPr>
          <a:lstStyle/>
          <a:p>
            <a:pPr algn="ctr"/>
            <a:r>
              <a:rPr lang="en-US" sz="3600" b="1" dirty="0">
                <a:solidFill>
                  <a:srgbClr val="00B0F0"/>
                </a:solidFill>
                <a:effectLst>
                  <a:outerShdw blurRad="38100" dist="38100" dir="2700000" algn="tl">
                    <a:srgbClr val="000000">
                      <a:alpha val="43137"/>
                    </a:srgbClr>
                  </a:outerShdw>
                </a:effectLst>
                <a:latin typeface="Arial Narrow" panose="020B0606020202030204" pitchFamily="34" charset="0"/>
              </a:rPr>
              <a:t>Trusted Referrals... </a:t>
            </a:r>
          </a:p>
          <a:p>
            <a:pPr algn="ctr"/>
            <a:r>
              <a:rPr lang="en-US" b="1" dirty="0">
                <a:effectLst>
                  <a:outerShdw blurRad="38100" dist="38100" dir="2700000" algn="tl">
                    <a:srgbClr val="000000">
                      <a:alpha val="43137"/>
                    </a:srgbClr>
                  </a:outerShdw>
                </a:effectLst>
                <a:latin typeface="Arial Narrow" panose="020B0606020202030204" pitchFamily="34" charset="0"/>
              </a:rPr>
              <a:t>Delivered at the SPEED and NEED of the Consumer!</a:t>
            </a:r>
          </a:p>
        </p:txBody>
      </p:sp>
      <p:pic>
        <p:nvPicPr>
          <p:cNvPr id="11" name="Picture 10">
            <a:extLst>
              <a:ext uri="{FF2B5EF4-FFF2-40B4-BE49-F238E27FC236}">
                <a16:creationId xmlns:a16="http://schemas.microsoft.com/office/drawing/2014/main" id="{B79E00DE-91BD-4B74-897A-95DBCB34A4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236" y="5470142"/>
            <a:ext cx="2057400" cy="1099316"/>
          </a:xfrm>
          <a:prstGeom prst="rect">
            <a:avLst/>
          </a:prstGeom>
        </p:spPr>
      </p:pic>
      <p:pic>
        <p:nvPicPr>
          <p:cNvPr id="12" name="Content Placeholder 4">
            <a:extLst>
              <a:ext uri="{FF2B5EF4-FFF2-40B4-BE49-F238E27FC236}">
                <a16:creationId xmlns:a16="http://schemas.microsoft.com/office/drawing/2014/main" id="{30AB7E69-862E-4CDB-BCD5-4D79DDDD7C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1412" y="5979595"/>
            <a:ext cx="3032966" cy="572657"/>
          </a:xfrm>
          <a:prstGeom prst="rect">
            <a:avLst/>
          </a:prstGeom>
        </p:spPr>
      </p:pic>
      <p:sp>
        <p:nvSpPr>
          <p:cNvPr id="4" name="TextBox 3">
            <a:extLst>
              <a:ext uri="{FF2B5EF4-FFF2-40B4-BE49-F238E27FC236}">
                <a16:creationId xmlns:a16="http://schemas.microsoft.com/office/drawing/2014/main" id="{DF565C50-3AAD-6B47-A671-4732B97F75E8}"/>
              </a:ext>
            </a:extLst>
          </p:cNvPr>
          <p:cNvSpPr txBox="1"/>
          <p:nvPr/>
        </p:nvSpPr>
        <p:spPr>
          <a:xfrm>
            <a:off x="1785776" y="1600200"/>
            <a:ext cx="8956836" cy="523220"/>
          </a:xfrm>
          <a:prstGeom prst="rect">
            <a:avLst/>
          </a:prstGeom>
          <a:noFill/>
        </p:spPr>
        <p:txBody>
          <a:bodyPr wrap="square" rtlCol="0">
            <a:spAutoFit/>
          </a:bodyPr>
          <a:lstStyle/>
          <a:p>
            <a:pPr algn="ctr"/>
            <a:r>
              <a:rPr lang="en-US" sz="2800" b="1" dirty="0">
                <a:solidFill>
                  <a:srgbClr val="00B0F0"/>
                </a:solidFill>
                <a:latin typeface="Arial" panose="020B0604020202020204" pitchFamily="34" charset="0"/>
                <a:cs typeface="Arial" panose="020B0604020202020204" pitchFamily="34" charset="0"/>
              </a:rPr>
              <a:t>NEVER MISS A REFERRAL OPPORTINITY AGAIN!</a:t>
            </a:r>
          </a:p>
        </p:txBody>
      </p:sp>
    </p:spTree>
    <p:extLst>
      <p:ext uri="{BB962C8B-B14F-4D97-AF65-F5344CB8AC3E}">
        <p14:creationId xmlns:p14="http://schemas.microsoft.com/office/powerpoint/2010/main" val="26439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32343"/>
            <a:ext cx="12188824" cy="6858000"/>
          </a:xfrm>
          <a:prstGeom prst="rect">
            <a:avLst/>
          </a:prstGeom>
        </p:spPr>
      </p:pic>
      <p:sp>
        <p:nvSpPr>
          <p:cNvPr id="8" name="Rectangle 7">
            <a:extLst>
              <a:ext uri="{FF2B5EF4-FFF2-40B4-BE49-F238E27FC236}">
                <a16:creationId xmlns:a16="http://schemas.microsoft.com/office/drawing/2014/main" id="{9C6DD54B-695D-49C3-BDB4-9F8FC924E84F}"/>
              </a:ext>
            </a:extLst>
          </p:cNvPr>
          <p:cNvSpPr/>
          <p:nvPr/>
        </p:nvSpPr>
        <p:spPr>
          <a:xfrm>
            <a:off x="1" y="-762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14162" y="1088320"/>
            <a:ext cx="10360501" cy="4616673"/>
          </a:xfrm>
        </p:spPr>
        <p:txBody>
          <a:bodyPr>
            <a:noAutofit/>
          </a:bodyPr>
          <a:lstStyle/>
          <a:p>
            <a:pPr marL="0" indent="0" algn="ctr">
              <a:buNone/>
            </a:pPr>
            <a:r>
              <a:rPr lang="en-US" sz="6600" b="1" i="1" u="sng" dirty="0">
                <a:solidFill>
                  <a:srgbClr val="FFC000"/>
                </a:solidFill>
              </a:rPr>
              <a:t>YOUR</a:t>
            </a:r>
            <a:r>
              <a:rPr lang="en-US" sz="6600" i="1" dirty="0">
                <a:solidFill>
                  <a:srgbClr val="FFC000"/>
                </a:solidFill>
              </a:rPr>
              <a:t> </a:t>
            </a:r>
            <a:r>
              <a:rPr lang="en-US" sz="6600" dirty="0"/>
              <a:t>Long-term success </a:t>
            </a:r>
          </a:p>
          <a:p>
            <a:pPr marL="0" indent="0" algn="ctr">
              <a:buNone/>
            </a:pPr>
            <a:r>
              <a:rPr lang="en-US" sz="6000" dirty="0"/>
              <a:t>is in direct proportion to the </a:t>
            </a:r>
            <a:r>
              <a:rPr lang="en-US" sz="6000" b="1" i="1" dirty="0">
                <a:solidFill>
                  <a:srgbClr val="FFC000"/>
                </a:solidFill>
              </a:rPr>
              <a:t>size, quality</a:t>
            </a:r>
            <a:r>
              <a:rPr lang="en-US" sz="6000" dirty="0"/>
              <a:t> and </a:t>
            </a:r>
            <a:r>
              <a:rPr lang="en-US" sz="6000" b="1" i="1" dirty="0">
                <a:solidFill>
                  <a:srgbClr val="FFC000"/>
                </a:solidFill>
              </a:rPr>
              <a:t>effectiveness</a:t>
            </a:r>
            <a:r>
              <a:rPr lang="en-US" sz="6000" dirty="0"/>
              <a:t> of your personal referral </a:t>
            </a:r>
            <a:r>
              <a:rPr lang="en-US" sz="6000" b="1" i="1" dirty="0">
                <a:solidFill>
                  <a:srgbClr val="FFC000"/>
                </a:solidFill>
              </a:rPr>
              <a:t>network!</a:t>
            </a:r>
          </a:p>
          <a:p>
            <a:pPr marL="274320" lvl="1" indent="0">
              <a:buNone/>
            </a:pPr>
            <a:endParaRPr lang="en-US" sz="2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3</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solidFill>
                  <a:srgbClr val="FFC000"/>
                </a:solidFill>
              </a:rPr>
              <a:t>Why</a:t>
            </a:r>
            <a:r>
              <a:rPr lang="en-US" sz="4000" b="1" i="1" dirty="0">
                <a:solidFill>
                  <a:srgbClr val="FF0000"/>
                </a:solidFill>
              </a:rPr>
              <a:t> </a:t>
            </a:r>
            <a:r>
              <a:rPr lang="en-US" sz="4000" b="1" dirty="0"/>
              <a:t>NETWORKING works?</a:t>
            </a:r>
            <a:endParaRPr lang="en-US" sz="4000" b="1" dirty="0">
              <a:solidFill>
                <a:srgbClr val="FFC000"/>
              </a:solidFill>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160389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 y="0"/>
            <a:ext cx="12188824" cy="6858000"/>
          </a:xfrm>
          <a:prstGeom prst="rect">
            <a:avLst/>
          </a:prstGeom>
        </p:spPr>
      </p:pic>
      <p:sp>
        <p:nvSpPr>
          <p:cNvPr id="8" name="Rectangle 7">
            <a:extLst>
              <a:ext uri="{FF2B5EF4-FFF2-40B4-BE49-F238E27FC236}">
                <a16:creationId xmlns:a16="http://schemas.microsoft.com/office/drawing/2014/main" id="{28301B0E-DCB0-4BCB-A96A-2BEAC50A076A}"/>
              </a:ext>
            </a:extLst>
          </p:cNvPr>
          <p:cNvSpPr/>
          <p:nvPr/>
        </p:nvSpPr>
        <p:spPr>
          <a:xfrm>
            <a:off x="-1588" y="-3048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836373" y="1371600"/>
            <a:ext cx="10896839" cy="4067230"/>
          </a:xfrm>
        </p:spPr>
        <p:txBody>
          <a:bodyPr>
            <a:noAutofit/>
          </a:bodyPr>
          <a:lstStyle/>
          <a:p>
            <a:r>
              <a:rPr lang="en-US" sz="5400" dirty="0">
                <a:latin typeface="Arial" panose="020B0604020202020204" pitchFamily="34" charset="0"/>
                <a:cs typeface="Arial" panose="020B0604020202020204" pitchFamily="34" charset="0"/>
              </a:rPr>
              <a:t>BUSINESS CARDS</a:t>
            </a:r>
          </a:p>
          <a:p>
            <a:r>
              <a:rPr lang="en-US" sz="5400" dirty="0">
                <a:latin typeface="Arial" panose="020B0604020202020204" pitchFamily="34" charset="0"/>
                <a:cs typeface="Arial" panose="020B0604020202020204" pitchFamily="34" charset="0"/>
              </a:rPr>
              <a:t>BOOZE</a:t>
            </a:r>
          </a:p>
          <a:p>
            <a:r>
              <a:rPr lang="en-US" sz="5400" dirty="0">
                <a:latin typeface="Arial" panose="020B0604020202020204" pitchFamily="34" charset="0"/>
                <a:cs typeface="Arial" panose="020B0604020202020204" pitchFamily="34" charset="0"/>
              </a:rPr>
              <a:t>BLARNEY</a:t>
            </a:r>
          </a:p>
          <a:p>
            <a:pPr marL="0" indent="0">
              <a:buNone/>
            </a:pPr>
            <a:r>
              <a:rPr lang="en-US" sz="4000" b="1" i="1" dirty="0">
                <a:solidFill>
                  <a:srgbClr val="FFC000"/>
                </a:solidFill>
                <a:latin typeface="Arial" panose="020B0604020202020204" pitchFamily="34" charset="0"/>
                <a:cs typeface="Arial" panose="020B0604020202020204" pitchFamily="34" charset="0"/>
              </a:rPr>
              <a:t>What usually happens to all those stacks of cards you collect at networking events?</a:t>
            </a:r>
          </a:p>
          <a:p>
            <a:pPr marL="274320" lvl="1" indent="0">
              <a:buNone/>
            </a:pPr>
            <a:endParaRPr lang="en-US" sz="2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4</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1658600" cy="710399"/>
          </a:xfrm>
        </p:spPr>
        <p:txBody>
          <a:bodyPr>
            <a:normAutofit fontScale="90000"/>
          </a:bodyPr>
          <a:lstStyle/>
          <a:p>
            <a:r>
              <a:rPr lang="en-US" sz="4000" b="1" i="1" dirty="0">
                <a:solidFill>
                  <a:srgbClr val="FFC000"/>
                </a:solidFill>
                <a:latin typeface="Arial" panose="020B0604020202020204" pitchFamily="34" charset="0"/>
                <a:cs typeface="Arial" panose="020B0604020202020204" pitchFamily="34" charset="0"/>
              </a:rPr>
              <a:t>Unproductive </a:t>
            </a:r>
            <a:r>
              <a:rPr lang="en-US" b="1" i="1" dirty="0">
                <a:latin typeface="Arial" panose="020B0604020202020204" pitchFamily="34" charset="0"/>
                <a:cs typeface="Arial" panose="020B0604020202020204" pitchFamily="34" charset="0"/>
              </a:rPr>
              <a:t>‘Traditional’ </a:t>
            </a:r>
            <a:r>
              <a:rPr lang="en-US" b="1" dirty="0">
                <a:latin typeface="Arial" panose="020B0604020202020204" pitchFamily="34" charset="0"/>
                <a:cs typeface="Arial" panose="020B0604020202020204" pitchFamily="34" charset="0"/>
              </a:rPr>
              <a:t>NETWORKING tactics</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685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463204"/>
            <a:ext cx="12188824" cy="6858000"/>
          </a:xfrm>
          <a:prstGeom prst="rect">
            <a:avLst/>
          </a:prstGeom>
        </p:spPr>
      </p:pic>
      <p:sp>
        <p:nvSpPr>
          <p:cNvPr id="8" name="Rectangle 7">
            <a:extLst>
              <a:ext uri="{FF2B5EF4-FFF2-40B4-BE49-F238E27FC236}">
                <a16:creationId xmlns:a16="http://schemas.microsoft.com/office/drawing/2014/main" id="{35FAB047-F8F7-412E-A5AA-308CE032040B}"/>
              </a:ext>
            </a:extLst>
          </p:cNvPr>
          <p:cNvSpPr/>
          <p:nvPr/>
        </p:nvSpPr>
        <p:spPr>
          <a:xfrm>
            <a:off x="1" y="-762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47210" y="1576551"/>
            <a:ext cx="10360501" cy="3605050"/>
          </a:xfrm>
        </p:spPr>
        <p:txBody>
          <a:bodyPr>
            <a:noAutofit/>
          </a:bodyPr>
          <a:lstStyle/>
          <a:p>
            <a:pPr marL="0" indent="0">
              <a:buNone/>
            </a:pPr>
            <a:r>
              <a:rPr lang="en-US" sz="4000" dirty="0">
                <a:latin typeface="Arial" panose="020B0604020202020204" pitchFamily="34" charset="0"/>
                <a:cs typeface="Arial" panose="020B0604020202020204" pitchFamily="34" charset="0"/>
              </a:rPr>
              <a:t>The people and </a:t>
            </a:r>
            <a:r>
              <a:rPr lang="en-US" sz="4000" b="1" dirty="0">
                <a:solidFill>
                  <a:srgbClr val="FFC000"/>
                </a:solidFill>
                <a:latin typeface="Arial" panose="020B0604020202020204" pitchFamily="34" charset="0"/>
                <a:cs typeface="Arial" panose="020B0604020202020204" pitchFamily="34" charset="0"/>
              </a:rPr>
              <a:t>contacts you know</a:t>
            </a:r>
            <a:r>
              <a:rPr lang="is-IS" sz="4000" dirty="0">
                <a:latin typeface="Arial" panose="020B0604020202020204" pitchFamily="34" charset="0"/>
                <a:cs typeface="Arial" panose="020B0604020202020204" pitchFamily="34" charset="0"/>
              </a:rPr>
              <a:t>… </a:t>
            </a:r>
            <a:br>
              <a:rPr lang="is-IS" sz="4000" dirty="0">
                <a:latin typeface="Arial" panose="020B0604020202020204" pitchFamily="34" charset="0"/>
                <a:cs typeface="Arial" panose="020B0604020202020204" pitchFamily="34" charset="0"/>
              </a:rPr>
            </a:br>
            <a:r>
              <a:rPr lang="is-IS" sz="4000" dirty="0">
                <a:latin typeface="Arial" panose="020B0604020202020204" pitchFamily="34" charset="0"/>
                <a:cs typeface="Arial" panose="020B0604020202020204" pitchFamily="34" charset="0"/>
              </a:rPr>
              <a:t>and those that know and </a:t>
            </a:r>
            <a:r>
              <a:rPr lang="is-IS" sz="4000" b="1" dirty="0">
                <a:solidFill>
                  <a:srgbClr val="FFC000"/>
                </a:solidFill>
                <a:latin typeface="Arial" panose="020B0604020202020204" pitchFamily="34" charset="0"/>
                <a:cs typeface="Arial" panose="020B0604020202020204" pitchFamily="34" charset="0"/>
              </a:rPr>
              <a:t>trust</a:t>
            </a:r>
            <a:r>
              <a:rPr lang="is-IS" sz="4000" b="1" dirty="0">
                <a:latin typeface="Arial" panose="020B0604020202020204" pitchFamily="34" charset="0"/>
                <a:cs typeface="Arial" panose="020B0604020202020204" pitchFamily="34" charset="0"/>
              </a:rPr>
              <a:t> </a:t>
            </a:r>
            <a:r>
              <a:rPr lang="is-IS" sz="4000" dirty="0">
                <a:latin typeface="Arial" panose="020B0604020202020204" pitchFamily="34" charset="0"/>
                <a:cs typeface="Arial" panose="020B0604020202020204" pitchFamily="34" charset="0"/>
              </a:rPr>
              <a:t>you... </a:t>
            </a:r>
            <a:br>
              <a:rPr lang="is-IS" sz="4000" dirty="0">
                <a:latin typeface="Arial" panose="020B0604020202020204" pitchFamily="34" charset="0"/>
                <a:cs typeface="Arial" panose="020B0604020202020204" pitchFamily="34" charset="0"/>
              </a:rPr>
            </a:br>
            <a:r>
              <a:rPr lang="is-IS" sz="4000" dirty="0">
                <a:latin typeface="Arial" panose="020B0604020202020204" pitchFamily="34" charset="0"/>
                <a:cs typeface="Arial" panose="020B0604020202020204" pitchFamily="34" charset="0"/>
              </a:rPr>
              <a:t>have the potential to be </a:t>
            </a:r>
            <a:r>
              <a:rPr lang="is-IS" sz="4000" b="1" dirty="0">
                <a:solidFill>
                  <a:srgbClr val="FFC000"/>
                </a:solidFill>
                <a:latin typeface="Arial" panose="020B0604020202020204" pitchFamily="34" charset="0"/>
                <a:cs typeface="Arial" panose="020B0604020202020204" pitchFamily="34" charset="0"/>
              </a:rPr>
              <a:t>your best source </a:t>
            </a:r>
            <a:r>
              <a:rPr lang="is-IS" sz="4000" dirty="0">
                <a:latin typeface="Arial" panose="020B0604020202020204" pitchFamily="34" charset="0"/>
                <a:cs typeface="Arial" panose="020B0604020202020204" pitchFamily="34" charset="0"/>
              </a:rPr>
              <a:t>of ongoing business... </a:t>
            </a:r>
            <a:br>
              <a:rPr lang="is-IS" sz="4000" dirty="0">
                <a:latin typeface="Arial" panose="020B0604020202020204" pitchFamily="34" charset="0"/>
                <a:cs typeface="Arial" panose="020B0604020202020204" pitchFamily="34" charset="0"/>
              </a:rPr>
            </a:br>
            <a:br>
              <a:rPr lang="is-IS" dirty="0">
                <a:latin typeface="Arial" panose="020B0604020202020204" pitchFamily="34" charset="0"/>
                <a:cs typeface="Arial" panose="020B0604020202020204" pitchFamily="34" charset="0"/>
              </a:rPr>
            </a:br>
            <a:r>
              <a:rPr lang="is-IS" sz="3200" b="1" i="1" dirty="0">
                <a:solidFill>
                  <a:srgbClr val="FFC000"/>
                </a:solidFill>
                <a:latin typeface="Arial" panose="020B0604020202020204" pitchFamily="34" charset="0"/>
                <a:cs typeface="Arial" panose="020B0604020202020204" pitchFamily="34" charset="0"/>
              </a:rPr>
              <a:t>ONCE YOU BECOME AN EFFECTIVE NETWORKER!</a:t>
            </a:r>
            <a:endParaRPr lang="en-US" sz="3200" b="1" i="1" dirty="0">
              <a:solidFill>
                <a:srgbClr val="FFC000"/>
              </a:solidFill>
              <a:latin typeface="Arial" panose="020B0604020202020204" pitchFamily="34" charset="0"/>
              <a:cs typeface="Arial" panose="020B0604020202020204" pitchFamily="34" charset="0"/>
            </a:endParaRPr>
          </a:p>
          <a:p>
            <a:pPr marL="274320" lvl="1" indent="0">
              <a:buNone/>
            </a:pPr>
            <a:endParaRPr lang="en-US" sz="1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5</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a:t>
            </a:r>
            <a:r>
              <a:rPr lang="en-US" sz="4000" b="1" i="1" dirty="0">
                <a:solidFill>
                  <a:srgbClr val="FFC000"/>
                </a:solidFill>
                <a:latin typeface="Arial" panose="020B0604020202020204" pitchFamily="34" charset="0"/>
                <a:cs typeface="Arial" panose="020B0604020202020204" pitchFamily="34" charset="0"/>
              </a:rPr>
              <a:t> </a:t>
            </a:r>
            <a:r>
              <a:rPr lang="en-US" sz="4000" b="1" dirty="0">
                <a:solidFill>
                  <a:srgbClr val="FFC000"/>
                </a:solidFill>
                <a:latin typeface="Arial" panose="020B0604020202020204" pitchFamily="34" charset="0"/>
                <a:cs typeface="Arial" panose="020B0604020202020204" pitchFamily="34" charset="0"/>
              </a:rPr>
              <a:t>Fact #1</a:t>
            </a: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51911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403207"/>
            <a:ext cx="12188824" cy="6858000"/>
          </a:xfrm>
          <a:prstGeom prst="rect">
            <a:avLst/>
          </a:prstGeom>
        </p:spPr>
      </p:pic>
      <p:sp>
        <p:nvSpPr>
          <p:cNvPr id="8" name="Rectangle 7">
            <a:extLst>
              <a:ext uri="{FF2B5EF4-FFF2-40B4-BE49-F238E27FC236}">
                <a16:creationId xmlns:a16="http://schemas.microsoft.com/office/drawing/2014/main" id="{35FAB047-F8F7-412E-A5AA-308CE032040B}"/>
              </a:ext>
            </a:extLst>
          </p:cNvPr>
          <p:cNvSpPr/>
          <p:nvPr/>
        </p:nvSpPr>
        <p:spPr>
          <a:xfrm>
            <a:off x="1" y="-762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6</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a:t>
            </a:r>
            <a:r>
              <a:rPr lang="en-US" sz="4000" b="1" i="1" dirty="0">
                <a:solidFill>
                  <a:srgbClr val="FFC000"/>
                </a:solidFill>
                <a:latin typeface="Arial" panose="020B0604020202020204" pitchFamily="34" charset="0"/>
                <a:cs typeface="Arial" panose="020B0604020202020204" pitchFamily="34" charset="0"/>
              </a:rPr>
              <a:t> </a:t>
            </a:r>
            <a:r>
              <a:rPr lang="en-US" sz="4000" b="1" dirty="0">
                <a:solidFill>
                  <a:srgbClr val="FFC000"/>
                </a:solidFill>
                <a:latin typeface="Arial" panose="020B0604020202020204" pitchFamily="34" charset="0"/>
                <a:cs typeface="Arial" panose="020B0604020202020204" pitchFamily="34" charset="0"/>
              </a:rPr>
              <a:t>Fact #2</a:t>
            </a: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
        <p:nvSpPr>
          <p:cNvPr id="2" name="TextBox 1">
            <a:extLst>
              <a:ext uri="{FF2B5EF4-FFF2-40B4-BE49-F238E27FC236}">
                <a16:creationId xmlns:a16="http://schemas.microsoft.com/office/drawing/2014/main" id="{3BAD97BA-6F5B-4437-9AEE-74A5CDB4D580}"/>
              </a:ext>
            </a:extLst>
          </p:cNvPr>
          <p:cNvSpPr txBox="1"/>
          <p:nvPr/>
        </p:nvSpPr>
        <p:spPr>
          <a:xfrm>
            <a:off x="929841" y="1796601"/>
            <a:ext cx="9906000" cy="2640723"/>
          </a:xfrm>
          <a:prstGeom prst="rect">
            <a:avLst/>
          </a:prstGeom>
          <a:noFill/>
        </p:spPr>
        <p:txBody>
          <a:bodyPr wrap="square" rtlCol="0">
            <a:spAutoFit/>
          </a:bodyPr>
          <a:lstStyle/>
          <a:p>
            <a:pPr>
              <a:lnSpc>
                <a:spcPct val="90000"/>
              </a:lnSpc>
            </a:pPr>
            <a:r>
              <a:rPr lang="en-US" sz="4000" dirty="0">
                <a:latin typeface="Arial" panose="020B0604020202020204" pitchFamily="34" charset="0"/>
                <a:cs typeface="Arial" panose="020B0604020202020204" pitchFamily="34" charset="0"/>
              </a:rPr>
              <a:t>Consumers now have the power to make or break a business</a:t>
            </a:r>
            <a:r>
              <a:rPr lang="is-IS"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instantly</a:t>
            </a:r>
            <a:r>
              <a:rPr lang="is-IS" sz="4000" dirty="0">
                <a:latin typeface="Arial" panose="020B0604020202020204" pitchFamily="34" charset="0"/>
                <a:cs typeface="Arial" panose="020B0604020202020204" pitchFamily="34" charset="0"/>
              </a:rPr>
              <a:t>…in person, on  social media... and </a:t>
            </a:r>
            <a:r>
              <a:rPr lang="en-US" sz="4000" dirty="0">
                <a:latin typeface="Arial" panose="020B0604020202020204" pitchFamily="34" charset="0"/>
                <a:cs typeface="Arial" panose="020B0604020202020204" pitchFamily="34" charset="0"/>
              </a:rPr>
              <a:t>online! </a:t>
            </a:r>
          </a:p>
          <a:p>
            <a:pPr>
              <a:lnSpc>
                <a:spcPct val="90000"/>
              </a:lnSpc>
            </a:pPr>
            <a:endParaRPr lang="en-US" i="1" dirty="0">
              <a:latin typeface="Arial" panose="020B0604020202020204" pitchFamily="34" charset="0"/>
              <a:cs typeface="Arial" panose="020B0604020202020204" pitchFamily="34" charset="0"/>
            </a:endParaRPr>
          </a:p>
          <a:p>
            <a:pPr>
              <a:lnSpc>
                <a:spcPct val="90000"/>
              </a:lnSpc>
            </a:pPr>
            <a:r>
              <a:rPr lang="en-US" sz="4000" b="1" i="1" dirty="0">
                <a:solidFill>
                  <a:srgbClr val="FFC000"/>
                </a:solidFill>
                <a:latin typeface="Arial" panose="020B0604020202020204" pitchFamily="34" charset="0"/>
                <a:cs typeface="Arial" panose="020B0604020202020204" pitchFamily="34" charset="0"/>
              </a:rPr>
              <a:t>Choose your “trusted referrals” wisely! </a:t>
            </a:r>
            <a:endParaRPr lang="en-US" sz="4400" b="1" i="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831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32343"/>
            <a:ext cx="12188824" cy="6858000"/>
          </a:xfrm>
          <a:prstGeom prst="rect">
            <a:avLst/>
          </a:prstGeom>
        </p:spPr>
      </p:pic>
      <p:sp>
        <p:nvSpPr>
          <p:cNvPr id="10" name="Rectangle 9">
            <a:extLst>
              <a:ext uri="{FF2B5EF4-FFF2-40B4-BE49-F238E27FC236}">
                <a16:creationId xmlns:a16="http://schemas.microsoft.com/office/drawing/2014/main" id="{A6117D0C-0E1A-443A-9C1C-A2D5CE4AA87C}"/>
              </a:ext>
            </a:extLst>
          </p:cNvPr>
          <p:cNvSpPr/>
          <p:nvPr/>
        </p:nvSpPr>
        <p:spPr>
          <a:xfrm>
            <a:off x="-1588" y="-762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12573" y="1066800"/>
            <a:ext cx="10360501" cy="1606893"/>
          </a:xfrm>
        </p:spPr>
        <p:txBody>
          <a:bodyPr>
            <a:noAutofit/>
          </a:bodyPr>
          <a:lstStyle/>
          <a:p>
            <a:pPr marL="0" indent="0" algn="ctr">
              <a:buNone/>
            </a:pPr>
            <a:r>
              <a:rPr lang="en-US" sz="8800" b="1" i="1" dirty="0">
                <a:latin typeface="Arial" panose="020B0604020202020204" pitchFamily="34" charset="0"/>
                <a:cs typeface="Arial" panose="020B0604020202020204" pitchFamily="34" charset="0"/>
              </a:rPr>
              <a:t>CRM vs </a:t>
            </a:r>
            <a:r>
              <a:rPr lang="en-US" sz="8800" b="1" i="1" dirty="0">
                <a:solidFill>
                  <a:srgbClr val="FFC000"/>
                </a:solidFill>
                <a:latin typeface="Arial" panose="020B0604020202020204" pitchFamily="34" charset="0"/>
                <a:cs typeface="Arial" panose="020B0604020202020204" pitchFamily="34" charset="0"/>
              </a:rPr>
              <a:t>CRN</a:t>
            </a:r>
            <a:endParaRPr lang="en-US" sz="8000" dirty="0">
              <a:solidFill>
                <a:srgbClr val="FFC000"/>
              </a:solidFill>
              <a:latin typeface="Arial" panose="020B0604020202020204" pitchFamily="34" charset="0"/>
              <a:cs typeface="Arial" panose="020B0604020202020204" pitchFamily="34" charset="0"/>
            </a:endParaRPr>
          </a:p>
          <a:p>
            <a:pPr marL="274320" lvl="1" indent="0">
              <a:buNone/>
            </a:pPr>
            <a:endParaRPr lang="en-US" sz="1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7</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 </a:t>
            </a:r>
            <a:r>
              <a:rPr lang="en-US" sz="4000" b="1" i="1" dirty="0">
                <a:solidFill>
                  <a:srgbClr val="FFC000"/>
                </a:solidFill>
                <a:latin typeface="Arial" panose="020B0604020202020204" pitchFamily="34" charset="0"/>
                <a:cs typeface="Arial" panose="020B0604020202020204" pitchFamily="34" charset="0"/>
              </a:rPr>
              <a:t>Perspective</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
        <p:nvSpPr>
          <p:cNvPr id="2" name="TextBox 1">
            <a:extLst>
              <a:ext uri="{FF2B5EF4-FFF2-40B4-BE49-F238E27FC236}">
                <a16:creationId xmlns:a16="http://schemas.microsoft.com/office/drawing/2014/main" id="{8EC4CA05-8F01-431A-AF2C-B9DDD47166CB}"/>
              </a:ext>
            </a:extLst>
          </p:cNvPr>
          <p:cNvSpPr txBox="1"/>
          <p:nvPr/>
        </p:nvSpPr>
        <p:spPr>
          <a:xfrm>
            <a:off x="760412" y="2624078"/>
            <a:ext cx="10668000" cy="2862322"/>
          </a:xfrm>
          <a:prstGeom prst="rect">
            <a:avLst/>
          </a:prstGeom>
          <a:noFill/>
        </p:spPr>
        <p:txBody>
          <a:bodyPr wrap="square" rtlCol="0">
            <a:spAutoFit/>
          </a:bodyPr>
          <a:lstStyle/>
          <a:p>
            <a:pPr>
              <a:lnSpc>
                <a:spcPct val="90000"/>
              </a:lnSpc>
            </a:pPr>
            <a:r>
              <a:rPr lang="en-US" sz="4000" dirty="0">
                <a:solidFill>
                  <a:srgbClr val="FFC000"/>
                </a:solidFill>
                <a:latin typeface="Arial" panose="020B0604020202020204" pitchFamily="34" charset="0"/>
                <a:cs typeface="Arial" panose="020B0604020202020204" pitchFamily="34" charset="0"/>
              </a:rPr>
              <a:t>Customer Relationship Management (CRM)</a:t>
            </a:r>
            <a:r>
              <a:rPr lang="en-US" sz="4000" dirty="0">
                <a:latin typeface="Arial" panose="020B0604020202020204" pitchFamily="34" charset="0"/>
                <a:cs typeface="Arial" panose="020B0604020202020204" pitchFamily="34" charset="0"/>
              </a:rPr>
              <a:t> is a technology for “managing” all your relationships and interactions with customers and potential customers. </a:t>
            </a:r>
            <a:br>
              <a:rPr lang="en-US" sz="4000" dirty="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16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 y="47170"/>
            <a:ext cx="12188824" cy="6858000"/>
          </a:xfrm>
          <a:prstGeom prst="rect">
            <a:avLst/>
          </a:prstGeom>
        </p:spPr>
      </p:pic>
      <p:sp>
        <p:nvSpPr>
          <p:cNvPr id="10" name="Rectangle 9">
            <a:extLst>
              <a:ext uri="{FF2B5EF4-FFF2-40B4-BE49-F238E27FC236}">
                <a16:creationId xmlns:a16="http://schemas.microsoft.com/office/drawing/2014/main" id="{A6117D0C-0E1A-443A-9C1C-A2D5CE4AA87C}"/>
              </a:ext>
            </a:extLst>
          </p:cNvPr>
          <p:cNvSpPr/>
          <p:nvPr/>
        </p:nvSpPr>
        <p:spPr>
          <a:xfrm>
            <a:off x="1" y="-76200"/>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912573" y="762000"/>
            <a:ext cx="10360501" cy="1433524"/>
          </a:xfrm>
        </p:spPr>
        <p:txBody>
          <a:bodyPr>
            <a:noAutofit/>
          </a:bodyPr>
          <a:lstStyle/>
          <a:p>
            <a:pPr marL="0" indent="0" algn="ctr">
              <a:buNone/>
            </a:pPr>
            <a:r>
              <a:rPr lang="en-US" sz="8800" b="1" i="1" dirty="0">
                <a:latin typeface="Arial" panose="020B0604020202020204" pitchFamily="34" charset="0"/>
                <a:cs typeface="Arial" panose="020B0604020202020204" pitchFamily="34" charset="0"/>
              </a:rPr>
              <a:t>CRM vs </a:t>
            </a:r>
            <a:r>
              <a:rPr lang="en-US" sz="8800" b="1" i="1" dirty="0">
                <a:solidFill>
                  <a:srgbClr val="FFC000"/>
                </a:solidFill>
                <a:latin typeface="Arial" panose="020B0604020202020204" pitchFamily="34" charset="0"/>
                <a:cs typeface="Arial" panose="020B0604020202020204" pitchFamily="34" charset="0"/>
              </a:rPr>
              <a:t>CRN</a:t>
            </a:r>
            <a:endParaRPr lang="en-US" sz="8000" dirty="0">
              <a:solidFill>
                <a:srgbClr val="FFC000"/>
              </a:solidFill>
              <a:latin typeface="Arial" panose="020B0604020202020204" pitchFamily="34" charset="0"/>
              <a:cs typeface="Arial" panose="020B0604020202020204" pitchFamily="34" charset="0"/>
            </a:endParaRPr>
          </a:p>
          <a:p>
            <a:pPr marL="274320" lvl="1" indent="0">
              <a:buNone/>
            </a:pPr>
            <a:endParaRPr lang="en-US" sz="18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mtClean="0"/>
              <a:t>8</a:t>
            </a:fld>
            <a:endParaRPr lang="en-US"/>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latin typeface="Arial" panose="020B0604020202020204" pitchFamily="34" charset="0"/>
                <a:cs typeface="Arial" panose="020B0604020202020204" pitchFamily="34" charset="0"/>
              </a:rPr>
              <a:t>Networking </a:t>
            </a:r>
            <a:r>
              <a:rPr lang="en-US" sz="4000" b="1" i="1" dirty="0">
                <a:solidFill>
                  <a:srgbClr val="FFC000"/>
                </a:solidFill>
                <a:latin typeface="Arial" panose="020B0604020202020204" pitchFamily="34" charset="0"/>
                <a:cs typeface="Arial" panose="020B0604020202020204" pitchFamily="34" charset="0"/>
              </a:rPr>
              <a:t>Perspective</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
        <p:nvSpPr>
          <p:cNvPr id="2" name="TextBox 1">
            <a:extLst>
              <a:ext uri="{FF2B5EF4-FFF2-40B4-BE49-F238E27FC236}">
                <a16:creationId xmlns:a16="http://schemas.microsoft.com/office/drawing/2014/main" id="{8EC4CA05-8F01-431A-AF2C-B9DDD47166CB}"/>
              </a:ext>
            </a:extLst>
          </p:cNvPr>
          <p:cNvSpPr txBox="1"/>
          <p:nvPr/>
        </p:nvSpPr>
        <p:spPr>
          <a:xfrm>
            <a:off x="989012" y="1905000"/>
            <a:ext cx="10134600" cy="3785652"/>
          </a:xfrm>
          <a:prstGeom prst="rect">
            <a:avLst/>
          </a:prstGeom>
          <a:noFill/>
        </p:spPr>
        <p:txBody>
          <a:bodyPr wrap="square" rtlCol="0">
            <a:spAutoFit/>
          </a:bodyPr>
          <a:lstStyle/>
          <a:p>
            <a:r>
              <a:rPr lang="en-US" sz="4000" dirty="0">
                <a:solidFill>
                  <a:srgbClr val="FFC000"/>
                </a:solidFill>
                <a:latin typeface="Arial" panose="020B0604020202020204" pitchFamily="34" charset="0"/>
                <a:cs typeface="Arial" panose="020B0604020202020204" pitchFamily="34" charset="0"/>
              </a:rPr>
              <a:t>Customer Referral Network (CRN) </a:t>
            </a:r>
            <a:r>
              <a:rPr lang="en-US" sz="4000" dirty="0">
                <a:latin typeface="Arial" panose="020B0604020202020204" pitchFamily="34" charset="0"/>
                <a:cs typeface="Arial" panose="020B0604020202020204" pitchFamily="34" charset="0"/>
              </a:rPr>
              <a:t>is a collection of trusted business individuals, all set on generating each other new business via word-of-mouth and </a:t>
            </a:r>
            <a:r>
              <a:rPr lang="en-US" sz="4000" b="1" dirty="0">
                <a:latin typeface="Arial" panose="020B0604020202020204" pitchFamily="34" charset="0"/>
                <a:cs typeface="Arial" panose="020B0604020202020204" pitchFamily="34" charset="0"/>
              </a:rPr>
              <a:t>referrals </a:t>
            </a:r>
            <a:r>
              <a:rPr lang="en-US" sz="4000" dirty="0">
                <a:latin typeface="Arial" panose="020B0604020202020204" pitchFamily="34" charset="0"/>
                <a:cs typeface="Arial" panose="020B0604020202020204" pitchFamily="34" charset="0"/>
              </a:rPr>
              <a:t>while providing top-quality services worthy of referral.</a:t>
            </a:r>
          </a:p>
        </p:txBody>
      </p:sp>
    </p:spTree>
    <p:extLst>
      <p:ext uri="{BB962C8B-B14F-4D97-AF65-F5344CB8AC3E}">
        <p14:creationId xmlns:p14="http://schemas.microsoft.com/office/powerpoint/2010/main" val="8939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DECDC70-DB54-4E2C-9BBD-1A526AC0B32E}"/>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Cement/>
                    </a14:imgEffect>
                    <a14:imgEffect>
                      <a14:sharpenSoften amount="25000"/>
                    </a14:imgEffect>
                    <a14:imgEffect>
                      <a14:saturation sat="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 y="-454284"/>
            <a:ext cx="12188824" cy="6858000"/>
          </a:xfrm>
          <a:prstGeom prst="rect">
            <a:avLst/>
          </a:prstGeom>
        </p:spPr>
      </p:pic>
      <p:sp>
        <p:nvSpPr>
          <p:cNvPr id="10" name="Rectangle 9">
            <a:extLst>
              <a:ext uri="{FF2B5EF4-FFF2-40B4-BE49-F238E27FC236}">
                <a16:creationId xmlns:a16="http://schemas.microsoft.com/office/drawing/2014/main" id="{25365D69-0E52-4068-8B2F-B0848CD10648}"/>
              </a:ext>
            </a:extLst>
          </p:cNvPr>
          <p:cNvSpPr/>
          <p:nvPr/>
        </p:nvSpPr>
        <p:spPr>
          <a:xfrm>
            <a:off x="0" y="-59242"/>
            <a:ext cx="12188825" cy="9906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836612" y="932857"/>
            <a:ext cx="10744200" cy="4782143"/>
          </a:xfrm>
        </p:spPr>
        <p:txBody>
          <a:bodyPr>
            <a:noAutofit/>
          </a:bodyPr>
          <a:lstStyle/>
          <a:p>
            <a:r>
              <a:rPr lang="en-US" sz="4000" dirty="0">
                <a:latin typeface="Arial" panose="020B0604020202020204" pitchFamily="34" charset="0"/>
                <a:cs typeface="Arial" panose="020B0604020202020204" pitchFamily="34" charset="0"/>
              </a:rPr>
              <a:t>It</a:t>
            </a:r>
            <a:r>
              <a:rPr lang="uk-UA"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s not </a:t>
            </a:r>
            <a:r>
              <a:rPr lang="en-US" sz="4000" b="1" i="1" dirty="0">
                <a:solidFill>
                  <a:srgbClr val="FFC000"/>
                </a:solidFill>
                <a:latin typeface="Arial" panose="020B0604020202020204" pitchFamily="34" charset="0"/>
                <a:cs typeface="Arial" panose="020B0604020202020204" pitchFamily="34" charset="0"/>
              </a:rPr>
              <a:t>WHAT</a:t>
            </a:r>
            <a:r>
              <a:rPr lang="en-US" sz="4000" b="1" dirty="0">
                <a:solidFill>
                  <a:srgbClr val="FF000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you know </a:t>
            </a:r>
            <a:r>
              <a:rPr lang="en-US" sz="2800" i="1" dirty="0">
                <a:latin typeface="Arial" panose="020B0604020202020204" pitchFamily="34" charset="0"/>
                <a:cs typeface="Arial" panose="020B0604020202020204" pitchFamily="34" charset="0"/>
              </a:rPr>
              <a:t>– but it helps</a:t>
            </a:r>
            <a:endParaRPr lang="en-US" sz="4000" i="1"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It’s not </a:t>
            </a:r>
            <a:r>
              <a:rPr lang="en-US" sz="4000" b="1" i="1" dirty="0">
                <a:solidFill>
                  <a:srgbClr val="FFC000"/>
                </a:solidFill>
                <a:latin typeface="Arial" panose="020B0604020202020204" pitchFamily="34" charset="0"/>
                <a:cs typeface="Arial" panose="020B0604020202020204" pitchFamily="34" charset="0"/>
              </a:rPr>
              <a:t>WHO</a:t>
            </a:r>
            <a:r>
              <a:rPr lang="en-US" sz="4000" dirty="0">
                <a:solidFill>
                  <a:srgbClr val="FF000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you know</a:t>
            </a:r>
            <a:r>
              <a:rPr lang="en-US" sz="4000" i="1"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 but they can help</a:t>
            </a: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It’s </a:t>
            </a:r>
            <a:r>
              <a:rPr lang="en-US" sz="4000" b="1" i="1" dirty="0">
                <a:solidFill>
                  <a:srgbClr val="FFC000"/>
                </a:solidFill>
                <a:latin typeface="Arial" panose="020B0604020202020204" pitchFamily="34" charset="0"/>
                <a:cs typeface="Arial" panose="020B0604020202020204" pitchFamily="34" charset="0"/>
              </a:rPr>
              <a:t>NOT</a:t>
            </a:r>
            <a:r>
              <a:rPr lang="en-US" sz="4000" dirty="0">
                <a:solidFill>
                  <a:srgbClr val="FF0000"/>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even </a:t>
            </a:r>
            <a:r>
              <a:rPr lang="en-US" sz="4000" b="1" i="1" dirty="0">
                <a:solidFill>
                  <a:srgbClr val="FFC000"/>
                </a:solidFill>
                <a:latin typeface="Arial" panose="020B0604020202020204" pitchFamily="34" charset="0"/>
                <a:cs typeface="Arial" panose="020B0604020202020204" pitchFamily="34" charset="0"/>
              </a:rPr>
              <a:t>WHO KNOWS YOU</a:t>
            </a:r>
            <a:r>
              <a:rPr lang="en-US" sz="4000" i="1"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 but it can matter</a:t>
            </a:r>
            <a:endParaRPr lang="en-US" sz="2800" b="1" i="1" u="sng" dirty="0">
              <a:solidFill>
                <a:srgbClr val="FFC000"/>
              </a:solidFill>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It is NOW, ALWAYS about </a:t>
            </a:r>
            <a:br>
              <a:rPr lang="en-US" sz="4000" dirty="0">
                <a:latin typeface="Arial" panose="020B0604020202020204" pitchFamily="34" charset="0"/>
                <a:cs typeface="Arial" panose="020B0604020202020204" pitchFamily="34" charset="0"/>
              </a:rPr>
            </a:br>
            <a:r>
              <a:rPr lang="is-IS" sz="5400" b="1" i="1" dirty="0">
                <a:solidFill>
                  <a:srgbClr val="FFC000"/>
                </a:solidFill>
                <a:latin typeface="Arial" panose="020B0604020202020204" pitchFamily="34" charset="0"/>
                <a:cs typeface="Arial" panose="020B0604020202020204" pitchFamily="34" charset="0"/>
              </a:rPr>
              <a:t>HOW DO THEY KNOW YOU?  </a:t>
            </a:r>
            <a:br>
              <a:rPr lang="is-IS" sz="5400" b="1" i="1" dirty="0">
                <a:solidFill>
                  <a:srgbClr val="FFC000"/>
                </a:solidFill>
                <a:latin typeface="Arial" panose="020B0604020202020204" pitchFamily="34" charset="0"/>
                <a:cs typeface="Arial" panose="020B0604020202020204" pitchFamily="34" charset="0"/>
              </a:rPr>
            </a:br>
            <a:r>
              <a:rPr lang="is-IS" sz="2800" b="1" i="1" dirty="0">
                <a:latin typeface="Arial" panose="020B0604020202020204" pitchFamily="34" charset="0"/>
                <a:cs typeface="Arial" panose="020B0604020202020204" pitchFamily="34" charset="0"/>
              </a:rPr>
              <a:t>—</a:t>
            </a:r>
            <a:r>
              <a:rPr lang="en-US" sz="4000" b="1" i="1" dirty="0">
                <a:latin typeface="Arial" panose="020B0604020202020204" pitchFamily="34" charset="0"/>
                <a:cs typeface="Arial" panose="020B0604020202020204" pitchFamily="34" charset="0"/>
              </a:rPr>
              <a:t>Trust goes a long way!</a:t>
            </a:r>
            <a:endParaRPr lang="en-US" sz="6600" b="1" i="1" dirty="0">
              <a:solidFill>
                <a:srgbClr val="FFC000"/>
              </a:solidFill>
              <a:latin typeface="Arial" panose="020B0604020202020204" pitchFamily="34" charset="0"/>
              <a:cs typeface="Arial" panose="020B0604020202020204" pitchFamily="34" charset="0"/>
            </a:endParaRPr>
          </a:p>
          <a:p>
            <a:pPr marL="274320" lvl="1" indent="0">
              <a:buNone/>
            </a:pPr>
            <a:endParaRPr lang="en-US" sz="11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6F7B1CBE-4D53-4C7A-8405-D1FA2257C8DC}"/>
              </a:ext>
            </a:extLst>
          </p:cNvPr>
          <p:cNvSpPr>
            <a:spLocks noGrp="1"/>
          </p:cNvSpPr>
          <p:nvPr>
            <p:ph type="sldNum" sz="quarter" idx="12"/>
          </p:nvPr>
        </p:nvSpPr>
        <p:spPr/>
        <p:txBody>
          <a:bodyPr/>
          <a:lstStyle/>
          <a:p>
            <a:fld id="{E5FD5434-F838-4DD4-A17B-1CB1A1850DF4}" type="slidenum">
              <a:rPr lang="en-US" sz="800" smtClean="0"/>
              <a:t>9</a:t>
            </a:fld>
            <a:endParaRPr lang="en-US" sz="800"/>
          </a:p>
        </p:txBody>
      </p:sp>
      <p:sp>
        <p:nvSpPr>
          <p:cNvPr id="13" name="Title 1">
            <a:extLst>
              <a:ext uri="{FF2B5EF4-FFF2-40B4-BE49-F238E27FC236}">
                <a16:creationId xmlns:a16="http://schemas.microsoft.com/office/drawing/2014/main" id="{34797792-F63E-4296-AC78-8EF9CB7CA1DE}"/>
              </a:ext>
            </a:extLst>
          </p:cNvPr>
          <p:cNvSpPr>
            <a:spLocks noGrp="1"/>
          </p:cNvSpPr>
          <p:nvPr>
            <p:ph type="title"/>
          </p:nvPr>
        </p:nvSpPr>
        <p:spPr>
          <a:xfrm>
            <a:off x="150812" y="50799"/>
            <a:ext cx="10246425" cy="710399"/>
          </a:xfrm>
        </p:spPr>
        <p:txBody>
          <a:bodyPr>
            <a:normAutofit/>
          </a:bodyPr>
          <a:lstStyle/>
          <a:p>
            <a:r>
              <a:rPr lang="en-US" sz="4000" b="1" i="1" dirty="0">
                <a:solidFill>
                  <a:srgbClr val="FFC000"/>
                </a:solidFill>
                <a:latin typeface="Arial" panose="020B0604020202020204" pitchFamily="34" charset="0"/>
                <a:cs typeface="Arial" panose="020B0604020202020204" pitchFamily="34" charset="0"/>
              </a:rPr>
              <a:t>3-W’s &amp; 1-H</a:t>
            </a:r>
            <a:r>
              <a:rPr lang="en-US" sz="4000" b="1" i="1" dirty="0">
                <a:latin typeface="Arial" panose="020B0604020202020204" pitchFamily="34" charset="0"/>
                <a:cs typeface="Arial" panose="020B0604020202020204" pitchFamily="34" charset="0"/>
              </a:rPr>
              <a:t> of Networking</a:t>
            </a:r>
            <a:endParaRPr lang="en-US" sz="4000" b="1" dirty="0">
              <a:solidFill>
                <a:srgbClr val="FFC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691EC74-EFAC-47A9-88FD-0132E6833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212" y="5616630"/>
            <a:ext cx="3132836" cy="758770"/>
          </a:xfrm>
          <a:prstGeom prst="rect">
            <a:avLst/>
          </a:prstGeom>
        </p:spPr>
      </p:pic>
    </p:spTree>
    <p:extLst>
      <p:ext uri="{BB962C8B-B14F-4D97-AF65-F5344CB8AC3E}">
        <p14:creationId xmlns:p14="http://schemas.microsoft.com/office/powerpoint/2010/main" val="33736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Strategic REferral Networking  &amp;quot;&quot;/&gt;&lt;property id=&quot;20307&quot; value=&quot;279&quot;/&gt;&lt;/object&gt;&lt;object type=&quot;3&quot; unique_id=&quot;11643&quot;&gt;&lt;property id=&quot;20148&quot; value=&quot;5&quot;/&gt;&lt;property id=&quot;20300&quot; value=&quot;Slide 2 - &amp;quot;General Information&amp;quot;&quot;/&gt;&lt;property id=&quot;20307&quot; value=&quot;291&quot;/&gt;&lt;/object&gt;&lt;object type=&quot;3&quot; unique_id=&quot;11662&quot;&gt;&lt;property id=&quot;20148&quot; value=&quot;5&quot;/&gt;&lt;property id=&quot;20300&quot; value=&quot;Slide 3 - &amp;quot;Why NETWORKING works?&amp;quot;&quot;/&gt;&lt;property id=&quot;20307&quot; value=&quot;370&quot;/&gt;&lt;/object&gt;&lt;object type=&quot;3&quot; unique_id=&quot;11663&quot;&gt;&lt;property id=&quot;20148&quot; value=&quot;5&quot;/&gt;&lt;property id=&quot;20300&quot; value=&quot;Slide 4 - &amp;quot;Unproductive ‘Traditional’ NETWORKING tactics&amp;quot;&quot;/&gt;&lt;property id=&quot;20307&quot; value=&quot;371&quot;/&gt;&lt;/object&gt;&lt;object type=&quot;3&quot; unique_id=&quot;11664&quot;&gt;&lt;property id=&quot;20148&quot; value=&quot;5&quot;/&gt;&lt;property id=&quot;20300&quot; value=&quot;Slide 5 - &amp;quot;Networking Fact #1&amp;quot;&quot;/&gt;&lt;property id=&quot;20307&quot; value=&quot;372&quot;/&gt;&lt;/object&gt;&lt;object type=&quot;3&quot; unique_id=&quot;11665&quot;&gt;&lt;property id=&quot;20148&quot; value=&quot;5&quot;/&gt;&lt;property id=&quot;20300&quot; value=&quot;Slide 6 - &amp;quot;Networking Fact #2&amp;quot;&quot;/&gt;&lt;property id=&quot;20307&quot; value=&quot;393&quot;/&gt;&lt;/object&gt;&lt;object type=&quot;3&quot; unique_id=&quot;11666&quot;&gt;&lt;property id=&quot;20148&quot; value=&quot;5&quot;/&gt;&lt;property id=&quot;20300&quot; value=&quot;Slide 7 - &amp;quot;Competitive Networking analysis&amp;quot;&quot;/&gt;&lt;property id=&quot;20307&quot; value=&quot;373&quot;/&gt;&lt;/object&gt;&lt;object type=&quot;3&quot; unique_id=&quot;11667&quot;&gt;&lt;property id=&quot;20148&quot; value=&quot;5&quot;/&gt;&lt;property id=&quot;20300&quot; value=&quot;Slide 8 - &amp;quot;Networking Perspective&amp;quot;&quot;/&gt;&lt;property id=&quot;20307&quot; value=&quot;380&quot;/&gt;&lt;/object&gt;&lt;object type=&quot;3&quot; unique_id=&quot;11668&quot;&gt;&lt;property id=&quot;20148&quot; value=&quot;5&quot;/&gt;&lt;property id=&quot;20300&quot; value=&quot;Slide 9 - &amp;quot;Networking Perspective&amp;quot;&quot;/&gt;&lt;property id=&quot;20307&quot; value=&quot;394&quot;/&gt;&lt;/object&gt;&lt;object type=&quot;3&quot; unique_id=&quot;11669&quot;&gt;&lt;property id=&quot;20148&quot; value=&quot;5&quot;/&gt;&lt;property id=&quot;20300&quot; value=&quot;Slide 10 - &amp;quot;3W’s &amp;amp; 1H of Networking&amp;quot;&quot;/&gt;&lt;property id=&quot;20307&quot; value=&quot;375&quot;/&gt;&lt;/object&gt;&lt;object type=&quot;3&quot; unique_id=&quot;11670&quot;&gt;&lt;property id=&quot;20148&quot; value=&quot;5&quot;/&gt;&lt;property id=&quot;20300&quot; value=&quot;Slide 11 - &amp;quot;Networking R.O.I. by the numbers&amp;quot;&quot;/&gt;&lt;property id=&quot;20307&quot; value=&quot;376&quot;/&gt;&lt;/object&gt;&lt;object type=&quot;3&quot; unique_id=&quot;11671&quot;&gt;&lt;property id=&quot;20148&quot; value=&quot;5&quot;/&gt;&lt;property id=&quot;20300&quot; value=&quot;Slide 12 - &amp;quot;Networking R.O.I. by the Word&amp;quot;&quot;/&gt;&lt;property id=&quot;20307&quot; value=&quot;395&quot;/&gt;&lt;/object&gt;&lt;object type=&quot;3&quot; unique_id=&quot;11672&quot;&gt;&lt;property id=&quot;20148&quot; value=&quot;5&quot;/&gt;&lt;property id=&quot;20300&quot; value=&quot;Slide 13 - &amp;quot;Exponential Networking&amp;quot;&quot;/&gt;&lt;property id=&quot;20307&quot; value=&quot;378&quot;/&gt;&lt;/object&gt;&lt;object type=&quot;3&quot; unique_id=&quot;11673&quot;&gt;&lt;property id=&quot;20148&quot; value=&quot;5&quot;/&gt;&lt;property id=&quot;20300&quot; value=&quot;Slide 14 - &amp;quot;leverage Referral Networking&amp;quot;&quot;/&gt;&lt;property id=&quot;20307&quot; value=&quot;397&quot;/&gt;&lt;/object&gt;&lt;object type=&quot;3&quot; unique_id=&quot;11674&quot;&gt;&lt;property id=&quot;20148&quot; value=&quot;5&quot;/&gt;&lt;property id=&quot;20300&quot; value=&quot;Slide 15 - &amp;quot;Networking R.O.I. by the numbers&amp;quot;&quot;/&gt;&lt;property id=&quot;20307&quot; value=&quot;377&quot;/&gt;&lt;/object&gt;&lt;object type=&quot;3&quot; unique_id=&quot;11675&quot;&gt;&lt;property id=&quot;20148&quot; value=&quot;5&quot;/&gt;&lt;property id=&quot;20300&quot; value=&quot;Slide 16 - &amp;quot;Networking Effect&amp;quot;&quot;/&gt;&lt;property id=&quot;20307&quot; value=&quot;374&quot;/&gt;&lt;/object&gt;&lt;object type=&quot;3&quot; unique_id=&quot;11676&quot;&gt;&lt;property id=&quot;20148&quot; value=&quot;5&quot;/&gt;&lt;property id=&quot;20300&quot; value=&quot;Slide 17 - &amp;quot;Networking results&amp;quot;&quot;/&gt;&lt;property id=&quot;20307&quot; value=&quot;396&quot;/&gt;&lt;/object&gt;&lt;object type=&quot;3&quot; unique_id=&quot;11677&quot;&gt;&lt;property id=&quot;20148&quot; value=&quot;5&quot;/&gt;&lt;property id=&quot;20300&quot; value=&quot;Slide 18 - &amp;quot;The Networking Game&amp;quot;&quot;/&gt;&lt;property id=&quot;20307&quot; value=&quot;379&quot;/&gt;&lt;/object&gt;&lt;object type=&quot;3&quot; unique_id=&quot;11678&quot;&gt;&lt;property id=&quot;20148&quot; value=&quot;5&quot;/&gt;&lt;property id=&quot;20300&quot; value=&quot;Slide 19 - &amp;quot;Network methodologies&amp;quot;&quot;/&gt;&lt;property id=&quot;20307&quot; value=&quot;381&quot;/&gt;&lt;/object&gt;&lt;object type=&quot;3&quot; unique_id=&quot;11679&quot;&gt;&lt;property id=&quot;20148&quot; value=&quot;5&quot;/&gt;&lt;property id=&quot;20300&quot; value=&quot;Slide 20 - &amp;quot;Traditional Chase networking… Has changed!&amp;quot;&quot;/&gt;&lt;property id=&quot;20307&quot; value=&quot;382&quot;/&gt;&lt;/object&gt;&lt;object type=&quot;3&quot; unique_id=&quot;11680&quot;&gt;&lt;property id=&quot;20148&quot; value=&quot;5&quot;/&gt;&lt;property id=&quot;20300&quot; value=&quot;Slide 21 - &amp;quot;Old-School attract networking… still works, BUT…&amp;quot;&quot;/&gt;&lt;property id=&quot;20307&quot; value=&quot;383&quot;/&gt;&lt;/object&gt;&lt;object type=&quot;3&quot; unique_id=&quot;11681&quot;&gt;&lt;property id=&quot;20148&quot; value=&quot;5&quot;/&gt;&lt;property id=&quot;20300&quot; value=&quot;Slide 22 - &amp;quot;Old-School attract networking… still works, BUT…&amp;quot;&quot;/&gt;&lt;property id=&quot;20307&quot; value=&quot;398&quot;/&gt;&lt;/object&gt;&lt;object type=&quot;3&quot; unique_id=&quot;11682&quot;&gt;&lt;property id=&quot;20148&quot; value=&quot;5&quot;/&gt;&lt;property id=&quot;20300&quot; value=&quot;Slide 23 - &amp;quot;Contemporary Reciprocal networking… is best!!!&amp;quot;&quot;/&gt;&lt;property id=&quot;20307&quot; value=&quot;384&quot;/&gt;&lt;/object&gt;&lt;object type=&quot;3&quot; unique_id=&quot;11683&quot;&gt;&lt;property id=&quot;20148&quot; value=&quot;5&quot;/&gt;&lt;property id=&quot;20300&quot; value=&quot;Slide 24 - &amp;quot;Contemporary Reciprocal networking… is best!!!&amp;quot;&quot;/&gt;&lt;property id=&quot;20307&quot; value=&quot;400&quot;/&gt;&lt;/object&gt;&lt;object type=&quot;3&quot; unique_id=&quot;11684&quot;&gt;&lt;property id=&quot;20148&quot; value=&quot;5&quot;/&gt;&lt;property id=&quot;20300&quot; value=&quot;Slide 25 - &amp;quot;Contemporary Reciprocal networking… is best!!!&amp;quot;&quot;/&gt;&lt;property id=&quot;20307&quot; value=&quot;399&quot;/&gt;&lt;/object&gt;&lt;object type=&quot;3&quot; unique_id=&quot;11685&quot;&gt;&lt;property id=&quot;20148&quot; value=&quot;5&quot;/&gt;&lt;property id=&quot;20300&quot; value=&quot;Slide 26 - &amp;quot;networking Problems&amp;quot;&quot;/&gt;&lt;property id=&quot;20307&quot; value=&quot;385&quot;/&gt;&lt;/object&gt;&lt;object type=&quot;3&quot; unique_id=&quot;11686&quot;&gt;&lt;property id=&quot;20148&quot; value=&quot;5&quot;/&gt;&lt;property id=&quot;20300&quot; value=&quot;Slide 27 - &amp;quot;Networking solution&amp;quot;&quot;/&gt;&lt;property id=&quot;20307&quot; value=&quot;389&quot;/&gt;&lt;/object&gt;&lt;object type=&quot;3&quot; unique_id=&quot;11687&quot;&gt;&lt;property id=&quot;20148&quot; value=&quot;5&quot;/&gt;&lt;property id=&quot;20300&quot; value=&quot;Slide 28 - &amp;quot;Problem solved&amp;quot;&quot;/&gt;&lt;property id=&quot;20307&quot; value=&quot;386&quot;/&gt;&lt;/object&gt;&lt;object type=&quot;3&quot; unique_id=&quot;11688&quot;&gt;&lt;property id=&quot;20148&quot; value=&quot;5&quot;/&gt;&lt;property id=&quot;20300&quot; value=&quot;Slide 29 - &amp;quot;Problem solved&amp;quot;&quot;/&gt;&lt;property id=&quot;20307&quot; value=&quot;391&quot;/&gt;&lt;/object&gt;&lt;object type=&quot;3&quot; unique_id=&quot;11689&quot;&gt;&lt;property id=&quot;20148&quot; value=&quot;5&quot;/&gt;&lt;property id=&quot;20300&quot; value=&quot;Slide 30 - &amp;quot;Benefits of solving the Problem &amp;quot;&quot;/&gt;&lt;property id=&quot;20307&quot; value=&quot;401&quot;/&gt;&lt;/object&gt;&lt;object type=&quot;3&quot; unique_id=&quot;11690&quot;&gt;&lt;property id=&quot;20148&quot; value=&quot;5&quot;/&gt;&lt;property id=&quot;20300&quot; value=&quot;Slide 31 - &amp;quot;Problem solved&amp;quot;&quot;/&gt;&lt;property id=&quot;20307&quot; value=&quot;390&quot;/&gt;&lt;/object&gt;&lt;object type=&quot;3&quot; unique_id=&quot;11691&quot;&gt;&lt;property id=&quot;20148&quot; value=&quot;5&quot;/&gt;&lt;property id=&quot;20300&quot; value=&quot;Slide 32 - &amp;quot;Instant Updates&amp;quot;&quot;/&gt;&lt;property id=&quot;20307&quot; value=&quot;387&quot;/&gt;&lt;/object&gt;&lt;object type=&quot;3&quot; unique_id=&quot;11692&quot;&gt;&lt;property id=&quot;20148&quot; value=&quot;5&quot;/&gt;&lt;property id=&quot;20300&quot; value=&quot;Slide 33 - &amp;quot;Instant Updates&amp;quot;&quot;/&gt;&lt;property id=&quot;20307&quot; value=&quot;403&quot;/&gt;&lt;/object&gt;&lt;object type=&quot;3&quot; unique_id=&quot;11693&quot;&gt;&lt;property id=&quot;20148&quot; value=&quot;5&quot;/&gt;&lt;property id=&quot;20300&quot; value=&quot;Slide 34 - &amp;quot;Instant Updates&amp;quot;&quot;/&gt;&lt;property id=&quot;20307&quot; value=&quot;404&quot;/&gt;&lt;/object&gt;&lt;object type=&quot;3&quot; unique_id=&quot;11694&quot;&gt;&lt;property id=&quot;20148&quot; value=&quot;5&quot;/&gt;&lt;property id=&quot;20300&quot; value=&quot;Slide 35 - &amp;quot;networking Problem solved&amp;quot;&quot;/&gt;&lt;property id=&quot;20307&quot; value=&quot;388&quot;/&gt;&lt;/object&gt;&lt;object type=&quot;3&quot; unique_id=&quot;11695&quot;&gt;&lt;property id=&quot;20148&quot; value=&quot;5&quot;/&gt;&lt;property id=&quot;20300&quot; value=&quot;Slide 36 - &amp;quot;networking Problem solved&amp;quot;&quot;/&gt;&lt;property id=&quot;20307&quot; value=&quot;405&quot;/&gt;&lt;/object&gt;&lt;object type=&quot;3&quot; unique_id=&quot;11696&quot;&gt;&lt;property id=&quot;20148&quot; value=&quot;5&quot;/&gt;&lt;property id=&quot;20300&quot; value=&quot;Slide 37 - &amp;quot;Snapshot of the future of referral networking&amp;quot;&quot;/&gt;&lt;property id=&quot;20307&quot; value=&quot;406&quot;/&gt;&lt;/object&gt;&lt;object type=&quot;3&quot; unique_id=&quot;11697&quot;&gt;&lt;property id=&quot;20148&quot; value=&quot;5&quot;/&gt;&lt;property id=&quot;20300&quot; value=&quot;Slide 38 - &amp;quot;Wrap Up&amp;quot;&quot;/&gt;&lt;property id=&quot;20307&quot; value=&quot;392&quot;/&gt;&lt;/object&gt;&lt;object type=&quot;3&quot; unique_id=&quot;11698&quot;&gt;&lt;property id=&quot;20148&quot; value=&quot;5&quot;/&gt;&lt;property id=&quot;20300&quot; value=&quot;Slide 39&quot;/&gt;&lt;property id=&quot;20307&quot; value=&quot;350&quot;/&gt;&lt;/object&gt;&lt;/object&gt;&lt;/object&gt;&lt;/database&gt;"/>
  <p:tag name="SECTOMILLISECCONVERTED" val="1"/>
</p:tagLst>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TF02804895" id="{68999234-8DFD-4917-9E9A-A1A0AECD5E67}" vid="{F8691E0C-9980-4F34-AB76-18F64CB286D1}"/>
    </a:ext>
  </a:extLst>
</a:theme>
</file>

<file path=ppt/theme/theme2.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2.xml><?xml version="1.0" encoding="utf-8"?>
<ds:datastoreItem xmlns:ds="http://schemas.openxmlformats.org/officeDocument/2006/customXml" ds:itemID="{45076977-ECB7-44C2-A70D-853BB6B41242}">
  <ds:schemaRefs>
    <ds:schemaRef ds:uri="4873beb7-5857-4685-be1f-d57550cc96cc"/>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1867</TotalTime>
  <Words>686</Words>
  <Application>Microsoft Macintosh PowerPoint</Application>
  <PresentationFormat>Custom</PresentationFormat>
  <Paragraphs>128</Paragraphs>
  <Slides>25</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Narrow</vt:lpstr>
      <vt:lpstr>Cambria</vt:lpstr>
      <vt:lpstr>Red Radial 16x9</vt:lpstr>
      <vt:lpstr>PowerPoint Presentation</vt:lpstr>
      <vt:lpstr>General Information</vt:lpstr>
      <vt:lpstr>Why NETWORKING works?</vt:lpstr>
      <vt:lpstr>Unproductive ‘Traditional’ NETWORKING tactics</vt:lpstr>
      <vt:lpstr>Networking Fact #1</vt:lpstr>
      <vt:lpstr>Networking Fact #2</vt:lpstr>
      <vt:lpstr>Networking Perspective</vt:lpstr>
      <vt:lpstr>Networking Perspective</vt:lpstr>
      <vt:lpstr>3-W’s &amp; 1-H of Networking</vt:lpstr>
      <vt:lpstr>Networking R.O.I. by the numbers</vt:lpstr>
      <vt:lpstr>Networking R.O.I. by the Word</vt:lpstr>
      <vt:lpstr>Exponential Networking</vt:lpstr>
      <vt:lpstr>leveraged Referral Networking</vt:lpstr>
      <vt:lpstr>Networking results</vt:lpstr>
      <vt:lpstr>The future of successful networking…</vt:lpstr>
      <vt:lpstr>Network methodologies</vt:lpstr>
      <vt:lpstr>Traditional Chase networking…</vt:lpstr>
      <vt:lpstr>Old-School attract networking…</vt:lpstr>
      <vt:lpstr>Contemporary Reciprocal networking…</vt:lpstr>
      <vt:lpstr>networking Problems</vt:lpstr>
      <vt:lpstr>Networking solution</vt:lpstr>
      <vt:lpstr>Key points...</vt:lpstr>
      <vt:lpstr>Key points...</vt:lpstr>
      <vt:lpstr>Wrap Up</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bypass@cox.net</dc:creator>
  <cp:lastModifiedBy>Mark Wehner</cp:lastModifiedBy>
  <cp:revision>156</cp:revision>
  <cp:lastPrinted>2018-12-26T21:05:38Z</cp:lastPrinted>
  <dcterms:created xsi:type="dcterms:W3CDTF">2017-07-25T19:56:48Z</dcterms:created>
  <dcterms:modified xsi:type="dcterms:W3CDTF">2018-12-26T22:41:56Z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